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4"/>
  </p:notesMasterIdLst>
  <p:handoutMasterIdLst>
    <p:handoutMasterId r:id="rId295"/>
  </p:handoutMasterIdLst>
  <p:sldIdLst>
    <p:sldId id="258" r:id="rId2"/>
    <p:sldId id="838" r:id="rId3"/>
    <p:sldId id="736" r:id="rId4"/>
    <p:sldId id="737" r:id="rId5"/>
    <p:sldId id="738" r:id="rId6"/>
    <p:sldId id="739" r:id="rId7"/>
    <p:sldId id="740" r:id="rId8"/>
    <p:sldId id="741" r:id="rId9"/>
    <p:sldId id="742" r:id="rId10"/>
    <p:sldId id="743" r:id="rId11"/>
    <p:sldId id="744" r:id="rId12"/>
    <p:sldId id="745" r:id="rId13"/>
    <p:sldId id="746" r:id="rId14"/>
    <p:sldId id="747" r:id="rId15"/>
    <p:sldId id="748" r:id="rId16"/>
    <p:sldId id="749" r:id="rId17"/>
    <p:sldId id="750" r:id="rId18"/>
    <p:sldId id="751" r:id="rId19"/>
    <p:sldId id="752" r:id="rId20"/>
    <p:sldId id="753" r:id="rId21"/>
    <p:sldId id="754" r:id="rId22"/>
    <p:sldId id="755" r:id="rId23"/>
    <p:sldId id="756" r:id="rId24"/>
    <p:sldId id="757" r:id="rId25"/>
    <p:sldId id="758" r:id="rId26"/>
    <p:sldId id="759" r:id="rId27"/>
    <p:sldId id="760" r:id="rId28"/>
    <p:sldId id="761" r:id="rId29"/>
    <p:sldId id="762" r:id="rId30"/>
    <p:sldId id="763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75" r:id="rId43"/>
    <p:sldId id="776" r:id="rId44"/>
    <p:sldId id="777" r:id="rId45"/>
    <p:sldId id="778" r:id="rId46"/>
    <p:sldId id="779" r:id="rId47"/>
    <p:sldId id="917" r:id="rId48"/>
    <p:sldId id="918" r:id="rId49"/>
    <p:sldId id="782" r:id="rId50"/>
    <p:sldId id="783" r:id="rId51"/>
    <p:sldId id="784" r:id="rId52"/>
    <p:sldId id="785" r:id="rId53"/>
    <p:sldId id="786" r:id="rId54"/>
    <p:sldId id="787" r:id="rId55"/>
    <p:sldId id="788" r:id="rId56"/>
    <p:sldId id="789" r:id="rId57"/>
    <p:sldId id="364" r:id="rId58"/>
    <p:sldId id="790" r:id="rId59"/>
    <p:sldId id="791" r:id="rId60"/>
    <p:sldId id="792" r:id="rId61"/>
    <p:sldId id="793" r:id="rId62"/>
    <p:sldId id="794" r:id="rId63"/>
    <p:sldId id="795" r:id="rId64"/>
    <p:sldId id="796" r:id="rId65"/>
    <p:sldId id="797" r:id="rId66"/>
    <p:sldId id="798" r:id="rId67"/>
    <p:sldId id="919" r:id="rId68"/>
    <p:sldId id="799" r:id="rId69"/>
    <p:sldId id="404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839" r:id="rId86"/>
    <p:sldId id="840" r:id="rId87"/>
    <p:sldId id="482" r:id="rId88"/>
    <p:sldId id="511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841" r:id="rId99"/>
    <p:sldId id="842" r:id="rId100"/>
    <p:sldId id="631" r:id="rId101"/>
    <p:sldId id="844" r:id="rId102"/>
    <p:sldId id="845" r:id="rId103"/>
    <p:sldId id="843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391" r:id="rId116"/>
    <p:sldId id="847" r:id="rId117"/>
    <p:sldId id="848" r:id="rId118"/>
    <p:sldId id="849" r:id="rId119"/>
    <p:sldId id="851" r:id="rId120"/>
    <p:sldId id="852" r:id="rId121"/>
    <p:sldId id="853" r:id="rId122"/>
    <p:sldId id="854" r:id="rId123"/>
    <p:sldId id="855" r:id="rId124"/>
    <p:sldId id="846" r:id="rId125"/>
    <p:sldId id="392" r:id="rId126"/>
    <p:sldId id="393" r:id="rId127"/>
    <p:sldId id="394" r:id="rId128"/>
    <p:sldId id="395" r:id="rId129"/>
    <p:sldId id="396" r:id="rId130"/>
    <p:sldId id="398" r:id="rId131"/>
    <p:sldId id="397" r:id="rId132"/>
    <p:sldId id="643" r:id="rId133"/>
    <p:sldId id="874" r:id="rId134"/>
    <p:sldId id="875" r:id="rId135"/>
    <p:sldId id="876" r:id="rId136"/>
    <p:sldId id="877" r:id="rId137"/>
    <p:sldId id="878" r:id="rId138"/>
    <p:sldId id="879" r:id="rId139"/>
    <p:sldId id="880" r:id="rId140"/>
    <p:sldId id="882" r:id="rId141"/>
    <p:sldId id="856" r:id="rId142"/>
    <p:sldId id="860" r:id="rId143"/>
    <p:sldId id="861" r:id="rId144"/>
    <p:sldId id="863" r:id="rId145"/>
    <p:sldId id="864" r:id="rId146"/>
    <p:sldId id="865" r:id="rId147"/>
    <p:sldId id="866" r:id="rId148"/>
    <p:sldId id="867" r:id="rId149"/>
    <p:sldId id="868" r:id="rId150"/>
    <p:sldId id="869" r:id="rId151"/>
    <p:sldId id="862" r:id="rId152"/>
    <p:sldId id="870" r:id="rId153"/>
    <p:sldId id="873" r:id="rId154"/>
    <p:sldId id="883" r:id="rId155"/>
    <p:sldId id="383" r:id="rId156"/>
    <p:sldId id="389" r:id="rId157"/>
    <p:sldId id="379" r:id="rId158"/>
    <p:sldId id="380" r:id="rId159"/>
    <p:sldId id="908" r:id="rId160"/>
    <p:sldId id="909" r:id="rId161"/>
    <p:sldId id="910" r:id="rId162"/>
    <p:sldId id="385" r:id="rId163"/>
    <p:sldId id="912" r:id="rId164"/>
    <p:sldId id="384" r:id="rId165"/>
    <p:sldId id="388" r:id="rId166"/>
    <p:sldId id="382" r:id="rId167"/>
    <p:sldId id="884" r:id="rId168"/>
    <p:sldId id="911" r:id="rId169"/>
    <p:sldId id="906" r:id="rId170"/>
    <p:sldId id="913" r:id="rId171"/>
    <p:sldId id="893" r:id="rId172"/>
    <p:sldId id="894" r:id="rId173"/>
    <p:sldId id="895" r:id="rId174"/>
    <p:sldId id="644" r:id="rId175"/>
    <p:sldId id="646" r:id="rId176"/>
    <p:sldId id="651" r:id="rId177"/>
    <p:sldId id="663" r:id="rId178"/>
    <p:sldId id="664" r:id="rId179"/>
    <p:sldId id="665" r:id="rId180"/>
    <p:sldId id="652" r:id="rId181"/>
    <p:sldId id="653" r:id="rId182"/>
    <p:sldId id="889" r:id="rId183"/>
    <p:sldId id="890" r:id="rId184"/>
    <p:sldId id="891" r:id="rId185"/>
    <p:sldId id="892" r:id="rId186"/>
    <p:sldId id="667" r:id="rId187"/>
    <p:sldId id="650" r:id="rId188"/>
    <p:sldId id="669" r:id="rId189"/>
    <p:sldId id="675" r:id="rId190"/>
    <p:sldId id="676" r:id="rId191"/>
    <p:sldId id="677" r:id="rId192"/>
    <p:sldId id="685" r:id="rId193"/>
    <p:sldId id="694" r:id="rId194"/>
    <p:sldId id="695" r:id="rId195"/>
    <p:sldId id="672" r:id="rId196"/>
    <p:sldId id="689" r:id="rId197"/>
    <p:sldId id="687" r:id="rId198"/>
    <p:sldId id="696" r:id="rId199"/>
    <p:sldId id="697" r:id="rId200"/>
    <p:sldId id="684" r:id="rId201"/>
    <p:sldId id="698" r:id="rId202"/>
    <p:sldId id="699" r:id="rId203"/>
    <p:sldId id="886" r:id="rId204"/>
    <p:sldId id="968" r:id="rId205"/>
    <p:sldId id="887" r:id="rId206"/>
    <p:sldId id="888" r:id="rId207"/>
    <p:sldId id="905" r:id="rId208"/>
    <p:sldId id="904" r:id="rId209"/>
    <p:sldId id="800" r:id="rId210"/>
    <p:sldId id="801" r:id="rId211"/>
    <p:sldId id="802" r:id="rId212"/>
    <p:sldId id="806" r:id="rId213"/>
    <p:sldId id="807" r:id="rId214"/>
    <p:sldId id="808" r:id="rId215"/>
    <p:sldId id="809" r:id="rId216"/>
    <p:sldId id="920" r:id="rId217"/>
    <p:sldId id="810" r:id="rId218"/>
    <p:sldId id="811" r:id="rId219"/>
    <p:sldId id="832" r:id="rId220"/>
    <p:sldId id="833" r:id="rId221"/>
    <p:sldId id="834" r:id="rId222"/>
    <p:sldId id="835" r:id="rId223"/>
    <p:sldId id="836" r:id="rId224"/>
    <p:sldId id="837" r:id="rId225"/>
    <p:sldId id="812" r:id="rId226"/>
    <p:sldId id="813" r:id="rId227"/>
    <p:sldId id="814" r:id="rId228"/>
    <p:sldId id="815" r:id="rId229"/>
    <p:sldId id="816" r:id="rId230"/>
    <p:sldId id="922" r:id="rId231"/>
    <p:sldId id="927" r:id="rId232"/>
    <p:sldId id="923" r:id="rId233"/>
    <p:sldId id="924" r:id="rId234"/>
    <p:sldId id="925" r:id="rId235"/>
    <p:sldId id="926" r:id="rId236"/>
    <p:sldId id="928" r:id="rId237"/>
    <p:sldId id="929" r:id="rId238"/>
    <p:sldId id="943" r:id="rId239"/>
    <p:sldId id="944" r:id="rId240"/>
    <p:sldId id="945" r:id="rId241"/>
    <p:sldId id="946" r:id="rId242"/>
    <p:sldId id="947" r:id="rId243"/>
    <p:sldId id="948" r:id="rId244"/>
    <p:sldId id="949" r:id="rId245"/>
    <p:sldId id="950" r:id="rId246"/>
    <p:sldId id="951" r:id="rId247"/>
    <p:sldId id="952" r:id="rId248"/>
    <p:sldId id="955" r:id="rId249"/>
    <p:sldId id="954" r:id="rId250"/>
    <p:sldId id="957" r:id="rId251"/>
    <p:sldId id="823" r:id="rId252"/>
    <p:sldId id="824" r:id="rId253"/>
    <p:sldId id="825" r:id="rId254"/>
    <p:sldId id="916" r:id="rId255"/>
    <p:sldId id="915" r:id="rId256"/>
    <p:sldId id="828" r:id="rId257"/>
    <p:sldId id="829" r:id="rId258"/>
    <p:sldId id="830" r:id="rId259"/>
    <p:sldId id="831" r:id="rId260"/>
    <p:sldId id="701" r:id="rId261"/>
    <p:sldId id="702" r:id="rId262"/>
    <p:sldId id="703" r:id="rId263"/>
    <p:sldId id="704" r:id="rId264"/>
    <p:sldId id="705" r:id="rId265"/>
    <p:sldId id="706" r:id="rId266"/>
    <p:sldId id="914" r:id="rId267"/>
    <p:sldId id="713" r:id="rId268"/>
    <p:sldId id="712" r:id="rId269"/>
    <p:sldId id="716" r:id="rId270"/>
    <p:sldId id="673" r:id="rId271"/>
    <p:sldId id="707" r:id="rId272"/>
    <p:sldId id="674" r:id="rId273"/>
    <p:sldId id="711" r:id="rId274"/>
    <p:sldId id="708" r:id="rId275"/>
    <p:sldId id="709" r:id="rId276"/>
    <p:sldId id="710" r:id="rId277"/>
    <p:sldId id="715" r:id="rId278"/>
    <p:sldId id="714" r:id="rId279"/>
    <p:sldId id="734" r:id="rId280"/>
    <p:sldId id="732" r:id="rId281"/>
    <p:sldId id="735" r:id="rId282"/>
    <p:sldId id="921" r:id="rId283"/>
    <p:sldId id="958" r:id="rId284"/>
    <p:sldId id="964" r:id="rId285"/>
    <p:sldId id="961" r:id="rId286"/>
    <p:sldId id="962" r:id="rId287"/>
    <p:sldId id="963" r:id="rId288"/>
    <p:sldId id="967" r:id="rId289"/>
    <p:sldId id="966" r:id="rId290"/>
    <p:sldId id="965" r:id="rId291"/>
    <p:sldId id="902" r:id="rId292"/>
    <p:sldId id="903" r:id="rId29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9" autoAdjust="0"/>
    <p:restoredTop sz="86772"/>
  </p:normalViewPr>
  <p:slideViewPr>
    <p:cSldViewPr snapToGrid="0" snapToObjects="1" showGuides="1">
      <p:cViewPr>
        <p:scale>
          <a:sx n="90" d="100"/>
          <a:sy n="90" d="100"/>
        </p:scale>
        <p:origin x="1896" y="14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ableStyles" Target="tableStyles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6B7F7C-FCD2-4242-962F-5C1EAB086F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CB3C81-4E9F-B74A-9EB4-59EAF55C6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D0ED7-7949-EF43-8CB0-EECB9843993A}" type="datetimeFigureOut">
              <a:rPr kumimoji="1" lang="ko-KR" altLang="en-US" smtClean="0"/>
              <a:pPr/>
              <a:t>2021. 8. 10.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C50BE3-42A7-AC43-8408-F700C3E762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B63B33-1C48-8048-9D27-A310944418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F0699-81E4-0741-BED7-DD1E53B15999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077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pPr/>
              <a:t>2021. 8. 10.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50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6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1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01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640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899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10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174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30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867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31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186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52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94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83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676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209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323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535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811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59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260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96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695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09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279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6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282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01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291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87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74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64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88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03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pPr/>
              <a:t>97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4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570" y="2122488"/>
            <a:ext cx="1195425" cy="375920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dirty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central.oak.go.kr/journallist/journaldetail.do;jsessionid=EADC277455841289A630D495E27B0951?article_seq=21715&amp;tabname=abst&amp;resource_seq=-1&amp;keywords=nu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en.wikipedia.org/wiki/Riemann_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bwessay.tistory.com/90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hyperlink" Target="https://thebook.io/006796/ch01/02/01_01/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mp.org/2.10/ko/gimp-images-in.html" TargetMode="External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hyperlink" Target="https://www.howtogeek.com/130826/how-to-fix-a-stuck-pixel-on-an-lcd-monito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JQ3hYko51Y?t=48" TargetMode="External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hyperlink" Target="https://www.nvidia.co.kr/content/apac/event/kr/deep-learning-day-2017/dli-1/Image_Classification_with_DIGITS_hryu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" TargetMode="External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intuitively-understanding-convolutions-for-deep-learning-1f6f42faee1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youtu.be/3JQ3hYko51Y?t=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towardsdatascience.com/a-comprehensive-introduction-to-different-types-of-convolutions-in-deep-learning-669281e58215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bigsnarf.wordpress.com/2016/10/19/visualizing-convnet-layers-and-activations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age-net.org/search?q=dog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hyperlink" Target="https://www.slideshare.net/leeseungeun/cnn-vgg-72164295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YxkIOTdeu8" TargetMode="External"/><Relationship Id="rId2" Type="http://schemas.openxmlformats.org/officeDocument/2006/relationships/hyperlink" Target="https://www.youtube.com/watch?v=RNnKtNrsrm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06e0c5/convolutional-neural-networks-135496264" TargetMode="External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tif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hyperlink" Target="https://arxiv.org/pdf/1505.04366.pdf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0" Type="http://schemas.openxmlformats.org/officeDocument/2006/relationships/image" Target="../media/image1180.png"/><Relationship Id="rId4" Type="http://schemas.openxmlformats.org/officeDocument/2006/relationships/image" Target="../media/image122.png"/><Relationship Id="rId9" Type="http://schemas.openxmlformats.org/officeDocument/2006/relationships/image" Target="../media/image1170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iff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2" Type="http://schemas.openxmlformats.org/officeDocument/2006/relationships/image" Target="../media/image142.tiff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iff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ati.com/image-detection-recognition-and-classification-with-machine-learning/" TargetMode="External"/><Relationship Id="rId2" Type="http://schemas.openxmlformats.org/officeDocument/2006/relationships/image" Target="../media/image147.tiff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lounge.com/discussion/c9975025c9ff473c8f9ed2c4b1c3ea6a" TargetMode="External"/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met-app/review-of-deep-learning-algorithms-for-object-detection-c1f3d437b852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arxiv.org/pdf/1905.05055.pdf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hyperlink" Target="https://arxiv.org/pdf/1809.02165v1.pdf?fbclid=IwAR2_FnOpBS_scTRJv0EMR-dCPywWYLP3pTgXHoahtOjfp2XfiEH6eujmqKw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2" Type="http://schemas.openxmlformats.org/officeDocument/2006/relationships/hyperlink" Target="https://www.hackerearth.com/blog/machine-learning/object-detection-for-self-driving-cars/" TargetMode="Externa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suser06e0c5/convolutional-neural-networks-135496264" TargetMode="Externa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tiff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hyperlink" Target="https://towardsdatascience.com/yolo-you-only-look-once-real-time-object-detection-explained-492dc9230006" TargetMode="Externa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hyperlink" Target="https://medium.com/@jonathan_hui/real-time-object-detection-with-yolo-yolov2-28b1b93e2088" TargetMode="Externa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tiff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iff"/><Relationship Id="rId2" Type="http://schemas.openxmlformats.org/officeDocument/2006/relationships/hyperlink" Target="https://www.analyticsvidhya.com/blog/2018/04/solving-an-image-captioning-task-using-deep-learn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www.youtube.com/watch?v=tYxkIOTdeu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tYxkIOTdeu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youtube.com/watch?v=V2MMyk7bdW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embed/V2MMyk7bdW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V2MMyk7bdWY" TargetMode="External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입문</a:t>
            </a:r>
            <a:endParaRPr lang="en-US" altLang="ko-KR" sz="4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, dh-rim@hanmail.net</a:t>
            </a:r>
            <a:endParaRPr lang="ko-KR" altLang="en-US" sz="2400" kern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7438474" y="608878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7F7F7"/>
                </a:solidFill>
              </a:rPr>
              <a:t>2021/08/11</a:t>
            </a:r>
            <a:endParaRPr kumimoji="1" lang="ko-KR" altLang="en-US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8482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 값들은 가중치에 의해 출력이 결정된다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원하는 출력이 되도록 가중치를 조절하는 것이 학습이다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학습된 결과는 학습된 가중치 들이다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53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역전파</a:t>
            </a:r>
            <a:r>
              <a:rPr kumimoji="1" lang="en-US" altLang="ko-KR" sz="2000" dirty="0"/>
              <a:t>(BP, Back Propagation)</a:t>
            </a:r>
            <a:r>
              <a:rPr kumimoji="1" lang="ko-KR" altLang="en-US" sz="2000" dirty="0"/>
              <a:t>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경사하강법</a:t>
            </a:r>
            <a:r>
              <a:rPr kumimoji="1" lang="en-US" altLang="ko-KR" sz="2000" dirty="0"/>
              <a:t>(GD, Gradient Descent) </a:t>
            </a:r>
            <a:r>
              <a:rPr kumimoji="1" lang="ko-KR" altLang="en-US" sz="2000" dirty="0"/>
              <a:t>알고리즘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가중치를 업데이트 하기 위해 사용되는 알고리즘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역전파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경사하강법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420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이러한 알고리즘과 기타 편의성을 제공하는 프레임웤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현재의 딥러닝 개발은 이러한 프레임웤 사용을 기반으로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와 같은 알고리즘이 지원되며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실제 구현 시에 </a:t>
            </a:r>
            <a:r>
              <a:rPr kumimoji="1" lang="en-US" altLang="ko-KR" sz="2000" dirty="0"/>
              <a:t>BP, GD</a:t>
            </a:r>
            <a:r>
              <a:rPr kumimoji="1" lang="ko-KR" altLang="en-US" sz="2000" dirty="0"/>
              <a:t>를 몰라도 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TensorFlow, 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3626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대상 함수의 내부를 몰라도 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비싸다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많은 데이터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연산량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장단점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29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기존의 방법으로 이미 풀린 문제는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기존의 방법으로 못 풀었는데 데이터가 있으면 </a:t>
            </a:r>
            <a:r>
              <a:rPr kumimoji="1" lang="en-US" altLang="ko-KR" dirty="0"/>
              <a:t>DL</a:t>
            </a:r>
          </a:p>
          <a:p>
            <a:pPr lvl="1"/>
            <a:r>
              <a:rPr kumimoji="1" lang="ko-KR" altLang="en-US" dirty="0"/>
              <a:t>바둑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얼굴인식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DL</a:t>
            </a:r>
            <a:r>
              <a:rPr kumimoji="1" lang="ko-KR" altLang="en-US" dirty="0"/>
              <a:t>의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571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model = build_model()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모델 구성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for i in range(1000): // </a:t>
            </a:r>
            <a:r>
              <a:rPr kumimoji="1" lang="ko-KR" altLang="en-US" dirty="0"/>
              <a:t>모든 데이터에 대하여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번 반복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   model.fit(datas) 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model.save(‘my_model.h5’) //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파일 크기는 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메가 단위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model = load(’my_model.h5’)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저장된 모델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predicted = model.predict(input)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예측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실제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9485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대 적용 분야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자연어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일부 작업은 이미 안정화 단계에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영상분류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영상인식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Keras</a:t>
            </a:r>
            <a:r>
              <a:rPr kumimoji="1" lang="ko-KR" altLang="en-US" dirty="0"/>
              <a:t>의 배포본에 포함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트렌드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1041989" y="3955443"/>
            <a:ext cx="497603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dirty="0"/>
              <a:t>model = keras.vgg16.VGG16()</a:t>
            </a:r>
          </a:p>
          <a:p>
            <a:pPr lvl="1"/>
            <a:r>
              <a:rPr kumimoji="1" lang="en-US" altLang="ko-KR" dirty="0"/>
              <a:t>predicted = model.predict(image_data)</a:t>
            </a:r>
          </a:p>
        </p:txBody>
      </p:sp>
    </p:spTree>
    <p:extLst>
      <p:ext uri="{BB962C8B-B14F-4D97-AF65-F5344CB8AC3E}">
        <p14:creationId xmlns:p14="http://schemas.microsoft.com/office/powerpoint/2010/main" val="299610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입출력 데이터 쌍을 구하기 어렵다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 출력 데이터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레이블링 데이터</a:t>
            </a:r>
            <a:r>
              <a:rPr kumimoji="1" lang="en-US" altLang="ko-KR" dirty="0"/>
              <a:t>(labeling data)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딥러닝의 큰 단점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635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레이블링 데이터 문제를 해결하기 위한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비지도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모델 구조를 통해 레이블링 데이터 없이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환경과 동적으로 연동하여 레이블링 데이터를 취득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711" y="4125433"/>
            <a:ext cx="3452229" cy="21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75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예 </a:t>
            </a: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구글 데이터 센터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5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7"/>
          <p:cNvSpPr txBox="1"/>
          <p:nvPr/>
        </p:nvSpPr>
        <p:spPr>
          <a:xfrm>
            <a:off x="2947292" y="4577555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62574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제어값을 입력으로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*를 출력으로 하여 학습</a:t>
            </a:r>
            <a:endParaRPr kumimoji="1" lang="en-US" altLang="ko-KR" dirty="0"/>
          </a:p>
          <a:p>
            <a:r>
              <a:rPr kumimoji="1" lang="ko-KR" altLang="en-US" dirty="0"/>
              <a:t>실제 데이터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</a:t>
            </a:r>
            <a:r>
              <a:rPr kumimoji="1" lang="ko-KR" altLang="en-US" dirty="0"/>
              <a:t>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299;p39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300" y="2877921"/>
            <a:ext cx="4520349" cy="23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상자 5"/>
          <p:cNvSpPr txBox="1"/>
          <p:nvPr/>
        </p:nvSpPr>
        <p:spPr>
          <a:xfrm>
            <a:off x="887593" y="5829402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*</a:t>
            </a:r>
            <a:r>
              <a:rPr kumimoji="1" lang="en-US" altLang="ko-KR" sz="1200" dirty="0"/>
              <a:t>PUE(Power Usage Effectiveness) : </a:t>
            </a:r>
            <a:r>
              <a:rPr kumimoji="1" lang="ko-KR" altLang="en-US" sz="1200" dirty="0"/>
              <a:t>에너지 사용 효율도</a:t>
            </a:r>
          </a:p>
        </p:txBody>
      </p:sp>
    </p:spTree>
    <p:extLst>
      <p:ext uri="{BB962C8B-B14F-4D97-AF65-F5344CB8AC3E}">
        <p14:creationId xmlns:p14="http://schemas.microsoft.com/office/powerpoint/2010/main" val="665334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05;p4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27" y="1680708"/>
            <a:ext cx="5846563" cy="4411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1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예측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311;p4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974" y="2274534"/>
            <a:ext cx="6445300" cy="34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2031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제어값과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의 관계를 학습</a:t>
            </a:r>
            <a:endParaRPr kumimoji="1" lang="en-US" altLang="ko-KR" dirty="0"/>
          </a:p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은 시뮬레이터로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학습된 </a:t>
            </a:r>
            <a:r>
              <a:rPr kumimoji="1" lang="en-US" altLang="ko-KR" dirty="0"/>
              <a:t>DNN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6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임의의 제어값에 대한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미리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다양한 입력에 대한 시뮬레이션으로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최선의 </a:t>
            </a:r>
            <a:r>
              <a:rPr kumimoji="1" lang="en-US" altLang="ko-KR" dirty="0"/>
              <a:t>PUE</a:t>
            </a:r>
            <a:r>
              <a:rPr kumimoji="1" lang="ko-KR" altLang="en-US" dirty="0"/>
              <a:t>를 찾을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시뮬레이션이 가능하면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3069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개발 환경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437848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일반적인 그래픽 카드</a:t>
            </a:r>
            <a:endParaRPr kumimoji="1" lang="en-US" altLang="ko-KR" sz="2000" dirty="0"/>
          </a:p>
          <a:p>
            <a:r>
              <a:rPr kumimoji="1" lang="ko-KR" altLang="en-US" sz="2000" dirty="0"/>
              <a:t>딥러닝 학습 계산의 대부분은 단순 곱셈과 덧셈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많은 수의 노드가 개별적으로 계산된다</a:t>
            </a:r>
            <a:r>
              <a:rPr kumimoji="1" lang="en-US" altLang="ko-KR" sz="2000" dirty="0"/>
              <a:t>.</a:t>
            </a:r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많은 연산량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207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많은 수의 코어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000" dirty="0"/>
              <a:t>병렬 연산 가능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GPU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439" y="3443482"/>
            <a:ext cx="5645278" cy="20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9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 개발 스택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99151" y="5303245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CPU / GPU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499151" y="4636714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Cuda / CuDNN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99151" y="3970183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TensorFlow / PyTorch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499151" y="3303652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Keras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99151" y="2653610"/>
            <a:ext cx="3230218" cy="49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>
                    <a:lumMod val="95000"/>
                  </a:schemeClr>
                </a:solidFill>
              </a:rPr>
              <a:t>python application</a:t>
            </a:r>
            <a:endParaRPr kumimoji="1" lang="ko-KR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013252" y="53961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1682662" y="41141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백엔드 프레임웤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862198" y="27625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사용자 코드</a:t>
            </a:r>
          </a:p>
        </p:txBody>
      </p:sp>
      <p:sp>
        <p:nvSpPr>
          <p:cNvPr id="14" name="텍스트 상자 13"/>
          <p:cNvSpPr txBox="1"/>
          <p:nvPr/>
        </p:nvSpPr>
        <p:spPr>
          <a:xfrm>
            <a:off x="1514717" y="3403634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편의성 좋은 프레임웤</a:t>
            </a:r>
          </a:p>
        </p:txBody>
      </p:sp>
      <p:sp>
        <p:nvSpPr>
          <p:cNvPr id="15" name="텍스트 상자 14"/>
          <p:cNvSpPr txBox="1"/>
          <p:nvPr/>
        </p:nvSpPr>
        <p:spPr>
          <a:xfrm>
            <a:off x="1273896" y="4776692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tx1">
                    <a:lumMod val="95000"/>
                  </a:schemeClr>
                </a:solidFill>
              </a:rPr>
              <a:t>하드웨어 사용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56268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어느정도 난해하다</a:t>
            </a:r>
            <a:r>
              <a:rPr kumimoji="1" lang="en-US" altLang="ko-KR" sz="2000" dirty="0"/>
              <a:t>.</a:t>
            </a:r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로 편하게 코드 작성</a:t>
            </a:r>
            <a:endParaRPr kumimoji="1" lang="en-US" altLang="ko-KR" sz="2000" dirty="0"/>
          </a:p>
          <a:p>
            <a:r>
              <a:rPr kumimoji="1" lang="en-US" altLang="ko-KR" sz="2000" dirty="0"/>
              <a:t>Keras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를 호출하여 실행된다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2019</a:t>
            </a:r>
            <a:r>
              <a:rPr kumimoji="1" lang="ko-KR" altLang="en-US" sz="2000" dirty="0"/>
              <a:t>년 </a:t>
            </a:r>
            <a:r>
              <a:rPr kumimoji="1" lang="en-US" altLang="ko-KR" sz="2000" dirty="0"/>
              <a:t>9</a:t>
            </a:r>
            <a:r>
              <a:rPr kumimoji="1" lang="ko-KR" altLang="en-US" sz="2000" dirty="0"/>
              <a:t>월에 공식적으로 </a:t>
            </a: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에 </a:t>
            </a:r>
            <a:r>
              <a:rPr kumimoji="1" lang="en-US" altLang="ko-KR" sz="2000" dirty="0"/>
              <a:t>Keras</a:t>
            </a:r>
            <a:r>
              <a:rPr kumimoji="1" lang="ko-KR" altLang="en-US" sz="2000" dirty="0"/>
              <a:t>가 포함되었다</a:t>
            </a:r>
            <a:r>
              <a:rPr kumimoji="1" lang="en-US" altLang="ko-KR" sz="2000" dirty="0"/>
              <a:t>.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TensorFlow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Keras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46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7"/>
          <p:cNvSpPr txBox="1"/>
          <p:nvPr/>
        </p:nvSpPr>
        <p:spPr>
          <a:xfrm>
            <a:off x="4031439" y="457680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56737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웹을 기반으로 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코드를 서버로 전달하여 실행하고</a:t>
            </a:r>
            <a:endParaRPr kumimoji="1" lang="en-US" altLang="ko-KR" sz="2000" dirty="0"/>
          </a:p>
          <a:p>
            <a:r>
              <a:rPr kumimoji="1" lang="ko-KR" altLang="en-US" sz="2000" dirty="0"/>
              <a:t>그 결과를 웹 화면으로 보여줌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작업 페이지 내에 그림도 보여주고</a:t>
            </a:r>
            <a:endParaRPr kumimoji="1" lang="en-US" altLang="ko-KR" sz="2000" dirty="0"/>
          </a:p>
          <a:p>
            <a:r>
              <a:rPr kumimoji="1" lang="ko-KR" altLang="en-US" sz="2000" dirty="0"/>
              <a:t>작업 페이지 내에 문서도 작성하고</a:t>
            </a:r>
            <a:endParaRPr kumimoji="1" lang="en-US" altLang="ko-KR" sz="20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52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사용자 컴에 개발 환경이 없어도 됨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작업 결과를 파일로 저장 가능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ipynb </a:t>
            </a:r>
            <a:r>
              <a:rPr kumimoji="1" lang="ko-KR" altLang="en-US" sz="2000" dirty="0"/>
              <a:t>파일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Jupyter Notebook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791" y="3133793"/>
            <a:ext cx="5290390" cy="332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3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구글의 </a:t>
            </a:r>
            <a:r>
              <a:rPr kumimoji="1" lang="en-US" altLang="ko-KR" sz="2000" dirty="0"/>
              <a:t>Jupyter </a:t>
            </a:r>
            <a:r>
              <a:rPr kumimoji="1" lang="ko-KR" altLang="en-US" sz="2000" dirty="0"/>
              <a:t>서비스</a:t>
            </a:r>
            <a:endParaRPr kumimoji="1" lang="en-US" altLang="ko-KR" sz="2000" dirty="0"/>
          </a:p>
          <a:p>
            <a:r>
              <a:rPr kumimoji="1" lang="ko-KR" altLang="en-US" sz="2000" dirty="0"/>
              <a:t>구글 계정</a:t>
            </a:r>
            <a:r>
              <a:rPr kumimoji="1" lang="en-US" altLang="ko-KR" sz="2000" dirty="0"/>
              <a:t>(gmail </a:t>
            </a:r>
            <a:r>
              <a:rPr kumimoji="1" lang="ko-KR" altLang="en-US" sz="2000" dirty="0"/>
              <a:t>계정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생성 만으로 준비 끝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무료로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사용 가능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lang="en-US" altLang="ko-KR" sz="1800" dirty="0">
                <a:hlinkClick r:id="rId2"/>
              </a:rPr>
              <a:t>https://colab.research.google.com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Colab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41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머신러닝 공개 문제 서비스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문제와 데이터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그리고 답이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무료 </a:t>
            </a:r>
            <a:r>
              <a:rPr kumimoji="1" lang="en-US" altLang="ko-KR" sz="2000" dirty="0"/>
              <a:t>Jupyter</a:t>
            </a:r>
            <a:r>
              <a:rPr kumimoji="1" lang="ko-KR" altLang="en-US" sz="2000" dirty="0"/>
              <a:t>를 사용할 수 있다</a:t>
            </a:r>
            <a:r>
              <a:rPr kumimoji="1" lang="en-US" altLang="ko-KR" sz="2000" dirty="0"/>
              <a:t>.</a:t>
            </a:r>
          </a:p>
          <a:p>
            <a:r>
              <a:rPr lang="en-US" altLang="ko-KR" sz="1800" dirty="0">
                <a:hlinkClick r:id="rId2"/>
              </a:rPr>
              <a:t>https://www.kaggle.com</a:t>
            </a:r>
            <a:endParaRPr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Kaggle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870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기술 용어들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6111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b="1" dirty="0"/>
              <a:t>MSE</a:t>
            </a:r>
            <a:r>
              <a:rPr kumimoji="1" lang="en-US" altLang="ko-KR" dirty="0"/>
              <a:t>(Mean Squared Error)</a:t>
            </a:r>
          </a:p>
          <a:p>
            <a:r>
              <a:rPr kumimoji="1" lang="en-US" altLang="ko-KR" b="1" dirty="0"/>
              <a:t>Cross Entropy</a:t>
            </a:r>
          </a:p>
          <a:p>
            <a:r>
              <a:rPr kumimoji="1" lang="en-US" altLang="ko-KR" dirty="0"/>
              <a:t>KL-Divergence</a:t>
            </a:r>
          </a:p>
          <a:p>
            <a:r>
              <a:rPr kumimoji="1" lang="en-US" altLang="ko-KR" dirty="0"/>
              <a:t>MLE(Maximum Likelihood Estimation)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Cost Function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42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오차에 대하여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업데이트 시키는 알고리즘들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GD(Gradient Descent)</a:t>
            </a:r>
          </a:p>
          <a:p>
            <a:r>
              <a:rPr kumimoji="1" lang="en-US" altLang="ko-KR" dirty="0"/>
              <a:t>Batch GD</a:t>
            </a:r>
          </a:p>
          <a:p>
            <a:r>
              <a:rPr kumimoji="1" lang="en-US" altLang="ko-KR" dirty="0"/>
              <a:t>Mini-Batch GD</a:t>
            </a:r>
          </a:p>
          <a:p>
            <a:r>
              <a:rPr kumimoji="1" lang="en-US" altLang="ko-KR" b="1" dirty="0"/>
              <a:t>SGD</a:t>
            </a:r>
            <a:r>
              <a:rPr kumimoji="1" lang="en-US" altLang="ko-KR" dirty="0"/>
              <a:t>(Stochastic GD)</a:t>
            </a:r>
          </a:p>
          <a:p>
            <a:r>
              <a:rPr kumimoji="1" lang="en-US" altLang="ko-KR" dirty="0"/>
              <a:t>Momentum</a:t>
            </a:r>
          </a:p>
          <a:p>
            <a:r>
              <a:rPr kumimoji="1" lang="en-US" altLang="ko-KR" b="1" dirty="0"/>
              <a:t>AdaGrad</a:t>
            </a:r>
          </a:p>
          <a:p>
            <a:r>
              <a:rPr kumimoji="1" lang="en-US" altLang="ko-KR" dirty="0"/>
              <a:t>AdaDelta</a:t>
            </a:r>
          </a:p>
          <a:p>
            <a:r>
              <a:rPr kumimoji="1" lang="en-US" altLang="ko-KR" b="1" dirty="0"/>
              <a:t>Adam</a:t>
            </a:r>
          </a:p>
          <a:p>
            <a:r>
              <a:rPr kumimoji="1" lang="en-US" altLang="ko-KR" b="1" dirty="0"/>
              <a:t>RMSprop</a:t>
            </a:r>
            <a:endParaRPr kumimoji="1"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Optimizer</a:t>
            </a:r>
            <a:r>
              <a:rPr kumimoji="1" lang="ko-KR" altLang="en-US" dirty="0"/>
              <a:t>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76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DropOut</a:t>
            </a:r>
          </a:p>
          <a:p>
            <a:r>
              <a:rPr kumimoji="1" lang="en-US" altLang="ko-KR" b="1" dirty="0"/>
              <a:t>BN</a:t>
            </a:r>
            <a:r>
              <a:rPr kumimoji="1" lang="en-US" altLang="ko-KR" dirty="0"/>
              <a:t>(Batch Normalization)</a:t>
            </a:r>
          </a:p>
          <a:p>
            <a:r>
              <a:rPr kumimoji="1" lang="en-US" altLang="ko-KR" dirty="0"/>
              <a:t>Regularization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Data Augmentation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Overfitting</a:t>
            </a:r>
            <a:r>
              <a:rPr kumimoji="1" lang="ko-KR" altLang="en-US" dirty="0"/>
              <a:t> 완화법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058" y="3657350"/>
            <a:ext cx="2463328" cy="246332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https://en.wikipedia.org/wiki/Overfitting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4212669"/>
            <a:ext cx="2809842" cy="19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2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sigmoid ( = logistics)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Tanh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ReLU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Leaky ReLU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 종류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https://stats.stackexchange.com/questions/115258/comprehensive-list-of-activation-functions-in-neural-networks-with-pros-cons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1594" y="5062667"/>
            <a:ext cx="1108587" cy="7248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5" y="3367191"/>
            <a:ext cx="3900539" cy="181436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7158943" y="384479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152" y="2024115"/>
            <a:ext cx="994848" cy="681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2770668"/>
            <a:ext cx="994944" cy="6748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469" y="3555214"/>
            <a:ext cx="1052623" cy="7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7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가중치가 변경되는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618" y="1923151"/>
            <a:ext cx="3652175" cy="3760388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https://www.quora.com/In-an-artificial-neural-network-algorithm-what-happens-if-my-learning-rate-is-wrong-too-high-or-too-low</a:t>
            </a:r>
          </a:p>
        </p:txBody>
      </p:sp>
    </p:spTree>
    <p:extLst>
      <p:ext uri="{BB962C8B-B14F-4D97-AF65-F5344CB8AC3E}">
        <p14:creationId xmlns:p14="http://schemas.microsoft.com/office/powerpoint/2010/main" val="182496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660339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4439196" y="4582127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20025750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activation function</a:t>
            </a:r>
            <a:r>
              <a:rPr kumimoji="1" lang="ko-KR" altLang="en-US" dirty="0"/>
              <a:t>중의 하나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 출력층에 사용되며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여러 개의 출력 노드의 합 중에 비중의 값으로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확률처럼 표현된다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SoftMax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400800" y="6120678"/>
            <a:ext cx="252421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http://www.jianshu.com/p/cad5567aeb58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677247"/>
            <a:ext cx="2796663" cy="240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849519-5808-9F4B-9B2B-1E9926ED9C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3200" y="3023713"/>
            <a:ext cx="3092150" cy="31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32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함수가 학습될 바를 정의한 비용함수의 값이 최소로 하기 위해 가중치를 업데이트 하기 위한 알고리즘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Gradient Descent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[R] 5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8" name="타원 7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출력된 값과 원하는 값과의 차이를 가지고 그 전의 </a:t>
            </a:r>
            <a:r>
              <a:rPr kumimoji="1" lang="en-US" altLang="ko-KR" dirty="0"/>
              <a:t>w</a:t>
            </a:r>
            <a:r>
              <a:rPr kumimoji="1" lang="ko-KR" altLang="en-US" dirty="0"/>
              <a:t> 값들을 변경하는 알고리즘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뒤에서부터 그 오차의 값이 전파된다는 이름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실제 변경되는 값의 크기는 </a:t>
            </a:r>
            <a:r>
              <a:rPr kumimoji="1" lang="en-US" altLang="ko-KR" dirty="0"/>
              <a:t>GD</a:t>
            </a:r>
            <a:r>
              <a:rPr kumimoji="1" lang="ko-KR" altLang="en-US" dirty="0"/>
              <a:t>로 결정됨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BackPropagation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275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근사화 능력 상세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349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7483" y="2463076"/>
            <a:ext cx="4704673" cy="2126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107" y="4589588"/>
            <a:ext cx="2975786" cy="193624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5032431" y="3122861"/>
            <a:ext cx="820193" cy="772175"/>
          </a:xfrm>
          <a:prstGeom prst="roundRect">
            <a:avLst>
              <a:gd name="adj" fmla="val 8451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6045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활성화 함수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적용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20"/>
          <p:cNvSpPr txBox="1"/>
          <p:nvPr/>
        </p:nvSpPr>
        <p:spPr>
          <a:xfrm>
            <a:off x="2544479" y="5944531"/>
            <a:ext cx="4749455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000" dirty="0">
                <a:hlinkClick r:id="rId2"/>
              </a:rPr>
              <a:t>http://central.oak.go.kr/journallist/journaldetail.do;jsessionid=EADC277455841289A630D495E27B0951?article_seq=21715&amp;tabname=abst&amp;resource_seq=-1&amp;keywords=null</a:t>
            </a:r>
            <a:endParaRPr lang="en" sz="10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67" y="2387845"/>
            <a:ext cx="3856585" cy="3248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46" y="2588130"/>
            <a:ext cx="4282987" cy="29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762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스텝 펑션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037" y="2896515"/>
            <a:ext cx="4650415" cy="23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648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노드로 임의의 상자 펑션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5761" y="2811949"/>
            <a:ext cx="4865281" cy="25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23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임의의 함수는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상자들의 합으로 구성 가능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개의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https://en.wikipedia.org/wiki/Riemann_sum#/media/File:Riemann_sum_convergence.png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105" y="3032508"/>
            <a:ext cx="2819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54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차원의 스텝 함수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102" y="2556856"/>
            <a:ext cx="5892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12588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47"/>
          <p:cNvSpPr txBox="1"/>
          <p:nvPr/>
        </p:nvSpPr>
        <p:spPr>
          <a:xfrm>
            <a:off x="3524993" y="459541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9058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노드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Shape 620"/>
          <p:cNvSpPr txBox="1"/>
          <p:nvPr/>
        </p:nvSpPr>
        <p:spPr>
          <a:xfrm>
            <a:off x="2665105" y="5995272"/>
            <a:ext cx="381379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http://neuralnetworksanddeeplearning.com/chap4.html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07" y="2531456"/>
            <a:ext cx="713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22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IRIS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06036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4</a:t>
            </a:r>
            <a:r>
              <a:rPr kumimoji="1" lang="ko-KR" altLang="en-US" sz="2000" dirty="0"/>
              <a:t>개의 입력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3</a:t>
            </a:r>
            <a:r>
              <a:rPr kumimoji="1" lang="ko-KR" altLang="en-US" sz="2000" dirty="0"/>
              <a:t> 종류로 분류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IRIS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628" y="3611738"/>
            <a:ext cx="6596743" cy="19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88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367" y="2801983"/>
            <a:ext cx="7053943" cy="2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6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데이터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89757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영상은 픽셀로 구성됨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영상과 픽셀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2931738"/>
            <a:ext cx="7493330" cy="2524384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https://bwessay.tistory.com/90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426818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6258297" y="651816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altLang="ko-KR" sz="800" dirty="0">
                <a:hlinkClick r:id="rId2"/>
              </a:rPr>
              <a:t>https://thebook.io/006796/ch01/02/01_01/</a:t>
            </a:r>
            <a:endParaRPr lang="en" sz="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2644666"/>
            <a:ext cx="63373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84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회색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밝기의 값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04872"/>
            <a:ext cx="4267200" cy="2120900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20101761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칼라 영상의 경우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픽셀은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색깔</a:t>
            </a:r>
            <a:r>
              <a:rPr kumimoji="1" lang="en-US" altLang="ko-KR" dirty="0"/>
              <a:t> Red, Green, Blue</a:t>
            </a:r>
            <a:r>
              <a:rPr kumimoji="1" lang="ko-KR" altLang="en-US" dirty="0"/>
              <a:t>을 표시한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값으로 나타냄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픽셀의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45708"/>
            <a:ext cx="3975100" cy="25654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448302" y="6146976"/>
            <a:ext cx="2525878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https://docs.gimp.org/2.10/ko/gimp-images-in.html</a:t>
            </a:r>
            <a:r>
              <a:rPr lang="ko-KR" altLang="en-US" sz="800" dirty="0"/>
              <a:t> 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180705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가로 세로로 배열된 픽셀의 값을 숫자로 표시한 데이터</a:t>
            </a:r>
            <a:endParaRPr kumimoji="1" lang="en-US" altLang="ko-KR" dirty="0"/>
          </a:p>
          <a:p>
            <a:r>
              <a:rPr kumimoji="1" lang="ko-KR" altLang="en-US" dirty="0"/>
              <a:t>단지 숫자들이다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모니터에서는 픽셀의 값에 따라 밝기 혹은 색깔로 표시하여 보여준다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18"/>
          <p:cNvSpPr txBox="1"/>
          <p:nvPr/>
        </p:nvSpPr>
        <p:spPr>
          <a:xfrm>
            <a:off x="5225143" y="6146976"/>
            <a:ext cx="3749037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https://www.howtogeek.com/130826/how-to-fix-a-stuck-pixel-on-an-lcd-monitor/</a:t>
            </a:r>
            <a:endParaRPr lang="en" sz="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4613" y="3659554"/>
            <a:ext cx="3434773" cy="2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939517" y="3939882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60338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bitmap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 값 그대로 저장</a:t>
            </a:r>
            <a:endParaRPr kumimoji="1" lang="en-US" altLang="ko-KR" dirty="0"/>
          </a:p>
          <a:p>
            <a:r>
              <a:rPr kumimoji="1" lang="en-US" altLang="ko-KR" dirty="0"/>
              <a:t>gif, jpeg, png</a:t>
            </a:r>
            <a:r>
              <a:rPr kumimoji="1" lang="ko-KR" altLang="en-US" dirty="0"/>
              <a:t> 등은 압축하여 저장한 것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파일 포멧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702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MNIST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901973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필기체 숫자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28</a:t>
            </a:r>
            <a:r>
              <a:rPr kumimoji="1" lang="ko-KR" altLang="en-US" sz="2000" dirty="0"/>
              <a:t>개</a:t>
            </a:r>
            <a:endParaRPr kumimoji="1" lang="en-US" altLang="ko-KR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5" y="3055412"/>
            <a:ext cx="2971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59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784</a:t>
            </a:r>
            <a:r>
              <a:rPr kumimoji="1" lang="ko-KR" altLang="en-US" sz="2000" dirty="0"/>
              <a:t>개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2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898" y="1562985"/>
            <a:ext cx="5890753" cy="4238699"/>
          </a:xfrm>
          <a:prstGeom prst="rect">
            <a:avLst/>
          </a:prstGeom>
        </p:spPr>
      </p:pic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3"/>
              </a:rPr>
              <a:t>https://youtu.be/3JQ3hYko51Y?t=48</a:t>
            </a:r>
            <a:endParaRPr lang="en" sz="12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08652906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049380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pooling</a:t>
            </a:r>
            <a:r>
              <a:rPr kumimoji="1" lang="ko-KR" altLang="en-US" dirty="0"/>
              <a:t>을 반복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에 적용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CNN(Convolutional NN)</a:t>
            </a:r>
            <a:r>
              <a:rPr kumimoji="1" lang="ko-KR" altLang="en-US" dirty="0"/>
              <a:t>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3807361"/>
            <a:ext cx="8355388" cy="2150987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https://sites.google.com/site/nttrungmtwiki/home/it/deep-learning/convolution-neural-network/understanding-convolutional-neural-networks-for-nlp</a:t>
            </a:r>
          </a:p>
        </p:txBody>
      </p:sp>
    </p:spTree>
    <p:extLst>
      <p:ext uri="{BB962C8B-B14F-4D97-AF65-F5344CB8AC3E}">
        <p14:creationId xmlns:p14="http://schemas.microsoft.com/office/powerpoint/2010/main" val="20456268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사람</a:t>
            </a:r>
            <a:r>
              <a:rPr lang="ko-KR" altLang="en-US" dirty="0"/>
              <a:t> </a:t>
            </a:r>
            <a:r>
              <a:rPr lang="en" altLang="ko-KR" dirty="0"/>
              <a:t>눈에는 특정 모양에 반응하는 신경세포들이 있다.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이를 구현한 가장 간단한 방법이 convolution filter이다.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815" y="3317373"/>
            <a:ext cx="4330095" cy="31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https://developer.apple.com/library/content/documentation/Performance/Conceptual/vImage/ConvolutionOperations/ConvolutionOperations.html</a:t>
            </a:r>
          </a:p>
        </p:txBody>
      </p:sp>
    </p:spTree>
    <p:extLst>
      <p:ext uri="{BB962C8B-B14F-4D97-AF65-F5344CB8AC3E}">
        <p14:creationId xmlns:p14="http://schemas.microsoft.com/office/powerpoint/2010/main" val="18768803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모양의 자극이 있으면 그 결과가 최대가 된다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모양이 있는 지 찾아낸다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</a:t>
            </a:r>
            <a:r>
              <a:rPr kumimoji="1" lang="ko-KR" altLang="en-US" dirty="0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2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99" y="3243934"/>
            <a:ext cx="6963601" cy="2908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http://www.kdnuggets.com/2016/08/brohrer-convolutional-neural-networks-explanation.html</a:t>
            </a:r>
          </a:p>
        </p:txBody>
      </p:sp>
    </p:spTree>
    <p:extLst>
      <p:ext uri="{BB962C8B-B14F-4D97-AF65-F5344CB8AC3E}">
        <p14:creationId xmlns:p14="http://schemas.microsoft.com/office/powerpoint/2010/main" val="14815505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전통적인 </a:t>
            </a:r>
            <a:r>
              <a:rPr kumimoji="1" lang="en-US" altLang="ko-KR" dirty="0"/>
              <a:t>Convolution Filter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https://www.nvidia.co.kr/content/apac/event/kr/deep-learning-day-2017/dli-1/Image_Classification_with_DIGITS_hryu.pdf</a:t>
            </a:r>
            <a:endParaRPr lang="en" sz="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68" y="2039052"/>
            <a:ext cx="8075263" cy="37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찾았다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4000091" y="3928494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43"/>
          <p:cNvSpPr/>
          <p:nvPr/>
        </p:nvSpPr>
        <p:spPr>
          <a:xfrm>
            <a:off x="3604164" y="500407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3"/>
          <p:cNvSpPr/>
          <p:nvPr/>
        </p:nvSpPr>
        <p:spPr>
          <a:xfrm>
            <a:off x="4539112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43"/>
          <p:cNvSpPr/>
          <p:nvPr/>
        </p:nvSpPr>
        <p:spPr>
          <a:xfrm>
            <a:off x="4946869" y="50086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43"/>
          <p:cNvSpPr/>
          <p:nvPr/>
        </p:nvSpPr>
        <p:spPr>
          <a:xfrm>
            <a:off x="4030150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143"/>
          <p:cNvSpPr/>
          <p:nvPr/>
        </p:nvSpPr>
        <p:spPr>
          <a:xfrm>
            <a:off x="5571244" y="50072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143"/>
          <p:cNvSpPr/>
          <p:nvPr/>
        </p:nvSpPr>
        <p:spPr>
          <a:xfrm>
            <a:off x="2139689" y="504515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143"/>
          <p:cNvSpPr/>
          <p:nvPr/>
        </p:nvSpPr>
        <p:spPr>
          <a:xfrm>
            <a:off x="4313167" y="500332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143"/>
          <p:cNvSpPr/>
          <p:nvPr/>
        </p:nvSpPr>
        <p:spPr>
          <a:xfrm>
            <a:off x="308646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147"/>
          <p:cNvSpPr txBox="1"/>
          <p:nvPr/>
        </p:nvSpPr>
        <p:spPr>
          <a:xfrm>
            <a:off x="5091469" y="4202256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4" name="Shape 147"/>
          <p:cNvSpPr txBox="1"/>
          <p:nvPr/>
        </p:nvSpPr>
        <p:spPr>
          <a:xfrm>
            <a:off x="2215411" y="4217969"/>
            <a:ext cx="1299513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5" name="Shape 143"/>
          <p:cNvSpPr/>
          <p:nvPr/>
        </p:nvSpPr>
        <p:spPr>
          <a:xfrm>
            <a:off x="4168502" y="5032079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143"/>
          <p:cNvSpPr/>
          <p:nvPr/>
        </p:nvSpPr>
        <p:spPr>
          <a:xfrm>
            <a:off x="3341007" y="5037007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" name="Shape 143"/>
          <p:cNvSpPr/>
          <p:nvPr/>
        </p:nvSpPr>
        <p:spPr>
          <a:xfrm>
            <a:off x="5339116" y="5014141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143"/>
          <p:cNvSpPr/>
          <p:nvPr/>
        </p:nvSpPr>
        <p:spPr>
          <a:xfrm>
            <a:off x="2447110" y="5048786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8247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AB4EFE6E-C6E2-4E50-8FC2-5A7179D3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3066895"/>
            <a:ext cx="5892800" cy="21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00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</a:t>
            </a:r>
            <a:r>
              <a:rPr kumimoji="1" lang="ko-KR" altLang="en-US" dirty="0"/>
              <a:t>필터링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42745A-68E3-47EE-A9AF-4050BB12FB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648" y="1889773"/>
            <a:ext cx="6003602" cy="435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3643776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필터 적용 시의 이동 칸 수</a:t>
            </a:r>
            <a:r>
              <a:rPr lang="en-US" altLang="ko-KR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ko-KR" altLang="en-US" dirty="0"/>
              <a:t>보통은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endParaRPr lang="en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Stride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8" y="4140128"/>
            <a:ext cx="6382289" cy="1369935"/>
          </a:xfrm>
          <a:prstGeom prst="rect">
            <a:avLst/>
          </a:prstGeom>
        </p:spPr>
      </p:pic>
      <p:sp>
        <p:nvSpPr>
          <p:cNvPr id="6" name="Shape 825"/>
          <p:cNvSpPr txBox="1"/>
          <p:nvPr/>
        </p:nvSpPr>
        <p:spPr>
          <a:xfrm>
            <a:off x="5800862" y="61526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http://cs231n.github.io/convolutional-networks/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2054942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1</a:t>
            </a:r>
            <a:endParaRPr kumimoji="1" lang="ko-KR" altLang="en-US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4453923" y="5573951"/>
            <a:ext cx="88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stride 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2407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필터 특성상 이미지가 작아지는 것을 방지하기 위해 원 이미지를 키우는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Convolution Filter - Padding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25"/>
          <p:cNvSpPr txBox="1"/>
          <p:nvPr/>
        </p:nvSpPr>
        <p:spPr>
          <a:xfrm>
            <a:off x="1158194" y="6179493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http://blog.csdn.net/tianzhaixing2013/article/details/64922396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91" y="3558017"/>
            <a:ext cx="2367925" cy="2390124"/>
          </a:xfrm>
          <a:prstGeom prst="rect">
            <a:avLst/>
          </a:prstGeom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6E51853-0028-4D77-AF17-7C5CFD647D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721" y="3098182"/>
            <a:ext cx="2568941" cy="29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825">
            <a:extLst>
              <a:ext uri="{FF2B5EF4-FFF2-40B4-BE49-F238E27FC236}">
                <a16:creationId xmlns:a16="http://schemas.microsoft.com/office/drawing/2014/main" id="{F0E8357A-25BF-4202-9B03-410885A7D3CE}"/>
              </a:ext>
            </a:extLst>
          </p:cNvPr>
          <p:cNvSpPr txBox="1"/>
          <p:nvPr/>
        </p:nvSpPr>
        <p:spPr>
          <a:xfrm>
            <a:off x="6015456" y="6106111"/>
            <a:ext cx="2372654" cy="225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4"/>
              </a:rPr>
              <a:t>https://towardsdatascience.com/intuitively-understanding-convolutions-for-deep-learning-1f6f42faee1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5066431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Max Pooling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398" y="2777817"/>
            <a:ext cx="4330700" cy="189230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5479615" y="5985822"/>
            <a:ext cx="3474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https://cambridgespark.com/content/tutorials/convolutional-neural-networks-with-keras/index.html</a:t>
            </a:r>
          </a:p>
        </p:txBody>
      </p:sp>
    </p:spTree>
    <p:extLst>
      <p:ext uri="{BB962C8B-B14F-4D97-AF65-F5344CB8AC3E}">
        <p14:creationId xmlns:p14="http://schemas.microsoft.com/office/powerpoint/2010/main" val="19260083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convolution</a:t>
            </a:r>
            <a:r>
              <a:rPr kumimoji="1" lang="ko-KR" altLang="en-US" dirty="0"/>
              <a:t> 필터와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이 반복하여 </a:t>
            </a:r>
            <a:r>
              <a:rPr kumimoji="1" lang="en-US" altLang="ko-KR" dirty="0"/>
              <a:t>feature </a:t>
            </a:r>
            <a:r>
              <a:rPr kumimoji="1" lang="ko-KR" altLang="en-US" dirty="0"/>
              <a:t>추출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일반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로 분류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특징 추출과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932723"/>
            <a:ext cx="7112000" cy="3213100"/>
          </a:xfrm>
          <a:prstGeom prst="rect">
            <a:avLst/>
          </a:prstGeom>
        </p:spPr>
      </p:pic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http://parse.ele.tue.nl/education/cluster2</a:t>
            </a:r>
          </a:p>
        </p:txBody>
      </p:sp>
    </p:spTree>
    <p:extLst>
      <p:ext uri="{BB962C8B-B14F-4D97-AF65-F5344CB8AC3E}">
        <p14:creationId xmlns:p14="http://schemas.microsoft.com/office/powerpoint/2010/main" val="2669469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이미지 처리에 뛰어남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이미지 외의 것에도 좋은 성능을 보임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 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86454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MNIST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https://youtu.be/3JQ3hYko51Y?t=84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246" y="1717550"/>
            <a:ext cx="4667693" cy="4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9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3866CB-9345-4B73-BEAF-85D43FCEA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33784"/>
            <a:ext cx="7303965" cy="382049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n-depth Conv </a:t>
            </a:r>
            <a:r>
              <a:rPr kumimoji="1" lang="ko-KR" altLang="en-US" dirty="0"/>
              <a:t>필터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Shape 818">
            <a:extLst>
              <a:ext uri="{FF2B5EF4-FFF2-40B4-BE49-F238E27FC236}">
                <a16:creationId xmlns:a16="http://schemas.microsoft.com/office/drawing/2014/main" id="{CAF24C91-D638-4340-B823-55B88C3CDA03}"/>
              </a:ext>
            </a:extLst>
          </p:cNvPr>
          <p:cNvSpPr txBox="1"/>
          <p:nvPr/>
        </p:nvSpPr>
        <p:spPr>
          <a:xfrm>
            <a:off x="5955324" y="6146976"/>
            <a:ext cx="301885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2"/>
              </a:rPr>
              <a:t>https://towardsdatascience.com/a-comprehensive-introduction-to-different-types-of-convolutions-in-deep-learning-669281e58215</a:t>
            </a:r>
            <a:endParaRPr lang="en" sz="600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714B29F4-FF0D-4411-B13D-7230076A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4001" y="2418230"/>
            <a:ext cx="4513262" cy="34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95792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 </a:t>
            </a:r>
            <a:r>
              <a:rPr kumimoji="1" lang="ko-KR" altLang="en-US" dirty="0"/>
              <a:t>시각화 자료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3214039" y="6414271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https://poloclub.github.io/cnn-explainer/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760369"/>
            <a:ext cx="8080958" cy="46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1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입력을 받아 몇개의 그룹으로 분류한다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귤은 내가 기준을 찾았다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직접 코딩한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r>
              <a:rPr kumimoji="1" lang="ko-KR" altLang="en-US" dirty="0"/>
              <a:t>사과는 기계가 기준을 찾았다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기계가 찾은 알고리즘</a:t>
            </a:r>
            <a:r>
              <a:rPr kumimoji="1" lang="en-US" altLang="ko-KR" dirty="0"/>
              <a:t>)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하지만 둘다 목적과 쓰임새는 동일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290"/>
          <p:cNvSpPr/>
          <p:nvPr/>
        </p:nvSpPr>
        <p:spPr>
          <a:xfrm>
            <a:off x="3648942" y="3005190"/>
            <a:ext cx="1197600" cy="83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분류기</a:t>
            </a:r>
          </a:p>
        </p:txBody>
      </p:sp>
      <p:sp>
        <p:nvSpPr>
          <p:cNvPr id="6" name="Shape 291"/>
          <p:cNvSpPr/>
          <p:nvPr/>
        </p:nvSpPr>
        <p:spPr>
          <a:xfrm>
            <a:off x="2455479" y="3278490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292"/>
          <p:cNvSpPr/>
          <p:nvPr/>
        </p:nvSpPr>
        <p:spPr>
          <a:xfrm>
            <a:off x="5167942" y="3294515"/>
            <a:ext cx="843900" cy="28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293"/>
          <p:cNvSpPr txBox="1"/>
          <p:nvPr/>
        </p:nvSpPr>
        <p:spPr>
          <a:xfrm>
            <a:off x="1277846" y="3238290"/>
            <a:ext cx="96467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9" name="Shape 294"/>
          <p:cNvSpPr txBox="1"/>
          <p:nvPr/>
        </p:nvSpPr>
        <p:spPr>
          <a:xfrm>
            <a:off x="6204616" y="3258390"/>
            <a:ext cx="1494631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익었다 </a:t>
            </a:r>
            <a:r>
              <a:rPr lang="ko-KR" altLang="en-US" dirty="0"/>
              <a:t>분류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170335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</a:t>
            </a:r>
            <a:r>
              <a:rPr kumimoji="1" lang="en-US" altLang="ko-KR" dirty="0"/>
              <a:t>conv layer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931328-2261-48B1-A613-7C3B9805F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screen-shot-2016-10-18-at-5-06-38-pm">
            <a:extLst>
              <a:ext uri="{FF2B5EF4-FFF2-40B4-BE49-F238E27FC236}">
                <a16:creationId xmlns:a16="http://schemas.microsoft.com/office/drawing/2014/main" id="{9B89AA9D-0D73-4C06-95CF-D5644363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6333" y="1910276"/>
            <a:ext cx="4836990" cy="45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818">
            <a:extLst>
              <a:ext uri="{FF2B5EF4-FFF2-40B4-BE49-F238E27FC236}">
                <a16:creationId xmlns:a16="http://schemas.microsoft.com/office/drawing/2014/main" id="{1711CA22-4C51-4073-BFF8-8889DF1423DD}"/>
              </a:ext>
            </a:extLst>
          </p:cNvPr>
          <p:cNvSpPr txBox="1"/>
          <p:nvPr/>
        </p:nvSpPr>
        <p:spPr>
          <a:xfrm>
            <a:off x="6785267" y="635136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800" dirty="0">
                <a:hlinkClick r:id="rId3"/>
              </a:rPr>
              <a:t>https://bigsnarf.wordpress.com/2016/10/19/visualizing-convnet-layers-and-activations/</a:t>
            </a:r>
            <a:endParaRPr lang="en" altLang="ko-KR" sz="800" u="sng" dirty="0">
              <a:solidFill>
                <a:schemeClr val="hlink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606886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CIFAR10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75392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대상 컬러 영상</a:t>
            </a:r>
            <a:endParaRPr kumimoji="1" lang="en-US" altLang="ko-KR" sz="2000" dirty="0"/>
          </a:p>
          <a:p>
            <a:r>
              <a:rPr kumimoji="1" lang="ko-KR" altLang="en-US" sz="2000" dirty="0"/>
              <a:t>가로 </a:t>
            </a:r>
            <a:r>
              <a:rPr kumimoji="1" lang="en-US" altLang="ko-KR" sz="2000" dirty="0"/>
              <a:t>32,</a:t>
            </a:r>
            <a:r>
              <a:rPr kumimoji="1" lang="ko-KR" altLang="en-US" sz="2000" dirty="0"/>
              <a:t> 세로 </a:t>
            </a:r>
            <a:r>
              <a:rPr kumimoji="1" lang="en-US" altLang="ko-KR" sz="2000" dirty="0"/>
              <a:t>32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44" y="2102940"/>
            <a:ext cx="5462182" cy="45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889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1024</a:t>
            </a:r>
            <a:r>
              <a:rPr kumimoji="1" lang="ko-KR" altLang="en-US" sz="2000" dirty="0"/>
              <a:t>개</a:t>
            </a:r>
            <a:r>
              <a:rPr kumimoji="1" lang="en-US" altLang="ko-KR" sz="2000" dirty="0"/>
              <a:t>(=32*32)</a:t>
            </a:r>
            <a:r>
              <a:rPr kumimoji="1" lang="ko-KR" altLang="en-US" sz="2000" dirty="0"/>
              <a:t> 입력</a:t>
            </a:r>
            <a:endParaRPr kumimoji="1" lang="en-US" altLang="ko-KR" sz="2000" dirty="0"/>
          </a:p>
          <a:p>
            <a:r>
              <a:rPr kumimoji="1" lang="en-US" altLang="ko-KR" sz="2000" dirty="0"/>
              <a:t>10</a:t>
            </a:r>
            <a:r>
              <a:rPr kumimoji="1" lang="ko-KR" altLang="en-US" sz="2000" dirty="0"/>
              <a:t>개 카테고리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10</a:t>
            </a:r>
            <a:r>
              <a:rPr kumimoji="1" lang="ko-KR" altLang="en-US" sz="2000" dirty="0"/>
              <a:t>개 출력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CIFAR10 </a:t>
            </a:r>
            <a:r>
              <a:rPr kumimoji="1" lang="ko-KR" altLang="en-US" dirty="0"/>
              <a:t>분류 문제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78" y="2962333"/>
            <a:ext cx="5669643" cy="31207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54" y="3739264"/>
            <a:ext cx="1955800" cy="17399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3860800" y="5833533"/>
            <a:ext cx="185754" cy="24955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kumimoji="1" lang="ko-KR" altLang="en-US" sz="9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788419" y="5842894"/>
            <a:ext cx="414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/>
              <a:t>1024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13376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929960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대상을 미리 정해진 클래스</a:t>
            </a:r>
            <a:r>
              <a:rPr kumimoji="1" lang="en-US" altLang="ko-KR" dirty="0"/>
              <a:t>(class)</a:t>
            </a:r>
            <a:r>
              <a:rPr kumimoji="1" lang="ko-KR" altLang="en-US" dirty="0"/>
              <a:t>로 분류하는 작업</a:t>
            </a:r>
            <a:endParaRPr kumimoji="1" lang="en-US" altLang="ko-KR" dirty="0"/>
          </a:p>
          <a:p>
            <a:r>
              <a:rPr kumimoji="1" lang="ko-KR" altLang="en-US" dirty="0"/>
              <a:t>영상의 경우 해당 영상이 무엇인지 인식하는 작업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CD0B2-887F-BF43-A48E-559AD21C30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24" y="3193696"/>
            <a:ext cx="2954782" cy="2329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7FE19E-36C3-C14E-BAA5-859C2B5DA3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887" y="3527662"/>
            <a:ext cx="3519463" cy="183453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811355" y="5765927"/>
            <a:ext cx="3243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</a:rPr>
              <a:t>https://www.pyimagesearch.com/pyimagesearch-gurus/?src=post-deep-learning-libs</a:t>
            </a:r>
            <a:endParaRPr kumimoji="1" lang="ko-KR" altLang="en-US" sz="1000" dirty="0">
              <a:ea typeface="나눔고딕" panose="020D060400000000000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1151985" y="5765927"/>
            <a:ext cx="3463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000" dirty="0"/>
              <a:t>https://www.mathworks.com/solutions/deep-learning/convolutional-neural-network.html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33247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일반적인 사물의 영상의 데이터셋</a:t>
            </a:r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939" y="3134392"/>
            <a:ext cx="1866405" cy="27501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096" y="3113404"/>
            <a:ext cx="1861397" cy="2792096"/>
          </a:xfrm>
          <a:prstGeom prst="rect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63A03122-D3AD-7E42-93ED-047D4821AB84}"/>
              </a:ext>
            </a:extLst>
          </p:cNvPr>
          <p:cNvSpPr txBox="1"/>
          <p:nvPr/>
        </p:nvSpPr>
        <p:spPr>
          <a:xfrm>
            <a:off x="3907059" y="6116891"/>
            <a:ext cx="3463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4"/>
              </a:rPr>
              <a:t>http://image-net.org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49226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입력은 영상 데이터 자체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노드의 수는 영상 데이터의 값 개수와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클래스의 개수 만큼의 출력 노드</a:t>
            </a:r>
            <a:endParaRPr kumimoji="1" lang="en-US" altLang="ko-KR" dirty="0"/>
          </a:p>
          <a:p>
            <a:r>
              <a:rPr kumimoji="1" lang="ko-KR" altLang="en-US" dirty="0"/>
              <a:t>출력된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사이의 값을 가진다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가장 큰 값을 갖는 노드에 해당하는 클래스로 분류된다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분류기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4548250" y="6479546"/>
            <a:ext cx="3851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https://www.slideshare.net/leeseungeun/cnn-vgg-72164295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906" y="3320183"/>
            <a:ext cx="5187125" cy="2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496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완숙된 상태</a:t>
            </a:r>
            <a:endParaRPr kumimoji="1" lang="en-US" altLang="ko-KR" dirty="0"/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를 설치하면 </a:t>
            </a:r>
            <a:r>
              <a:rPr kumimoji="1" lang="en-US" altLang="ko-KR" dirty="0"/>
              <a:t>VGG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ResNet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default</a:t>
            </a:r>
            <a:r>
              <a:rPr kumimoji="1" lang="ko-KR" altLang="en-US" dirty="0"/>
              <a:t>로 포함되어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그냥 가져다 사용하면 되는 수준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분류 현황</a:t>
            </a:r>
          </a:p>
        </p:txBody>
      </p:sp>
    </p:spTree>
    <p:extLst>
      <p:ext uri="{BB962C8B-B14F-4D97-AF65-F5344CB8AC3E}">
        <p14:creationId xmlns:p14="http://schemas.microsoft.com/office/powerpoint/2010/main" val="8921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분류를 위해 ‘크기를 재서 기준 크기를 가지고 구별’</a:t>
            </a:r>
            <a:r>
              <a:rPr kumimoji="1" lang="en-US" altLang="ko-KR" dirty="0"/>
              <a:t> ←model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 시키려면 사과 </a:t>
            </a:r>
            <a:r>
              <a:rPr kumimoji="1" lang="en-US" altLang="ko-KR" dirty="0"/>
              <a:t>2</a:t>
            </a:r>
            <a:r>
              <a:rPr kumimoji="1" lang="ko-KR" altLang="en-US" dirty="0"/>
              <a:t>상자가 필요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익은 거 상자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안 익은 거 상자</a:t>
            </a:r>
            <a:r>
              <a:rPr kumimoji="1" lang="en-US" altLang="ko-KR" dirty="0"/>
              <a:t>. ←training set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여러 번 반복해서</a:t>
            </a:r>
            <a:r>
              <a:rPr kumimoji="1" lang="en-US" altLang="ko-KR" dirty="0"/>
              <a:t>, ← iteration, step,</a:t>
            </a:r>
            <a:r>
              <a:rPr kumimoji="1" lang="ko-KR" altLang="en-US" dirty="0"/>
              <a:t> </a:t>
            </a:r>
            <a:r>
              <a:rPr kumimoji="1" lang="en-US" altLang="ko-KR" dirty="0"/>
              <a:t>epoch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원하는 기준 크기를 찾아냄</a:t>
            </a:r>
            <a:r>
              <a:rPr kumimoji="1" lang="en-US" altLang="ko-KR" dirty="0"/>
              <a:t>. ← learning, 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구분 안된 바구니에 적용</a:t>
            </a:r>
            <a:r>
              <a:rPr kumimoji="1" lang="en-US" altLang="ko-KR" dirty="0"/>
              <a:t>. ← test set, validation set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739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ImageNet</a:t>
            </a:r>
            <a:r>
              <a:rPr kumimoji="1" lang="ko-KR" altLang="en-US" dirty="0"/>
              <a:t> 데이터셋을 가지고 겨루는 대회</a:t>
            </a:r>
            <a:endParaRPr kumimoji="1" lang="en-US" altLang="ko-KR" dirty="0"/>
          </a:p>
          <a:p>
            <a:r>
              <a:rPr kumimoji="1" lang="en-US" altLang="ko-KR" dirty="0"/>
              <a:t>ImageNet Large Scale Visual Recognition Competition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50" y="3025712"/>
            <a:ext cx="5106389" cy="35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6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ILSVRC</a:t>
            </a:r>
            <a:r>
              <a:rPr kumimoji="1" lang="ko-KR" altLang="en-US" dirty="0"/>
              <a:t>에서 우승한 </a:t>
            </a:r>
            <a:r>
              <a:rPr kumimoji="1" lang="en-US" altLang="ko-KR" dirty="0"/>
              <a:t>VGG, ResNet</a:t>
            </a:r>
            <a:r>
              <a:rPr kumimoji="1" lang="ko-KR" altLang="en-US" dirty="0"/>
              <a:t> 등의 모델이 공개되어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구조 뿐 아니라 학습된 모델도 공개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가져다 사용할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공개된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13952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2753517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2014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일반 </a:t>
            </a:r>
            <a:r>
              <a:rPr kumimoji="1" lang="en-US" altLang="ko-KR" dirty="0"/>
              <a:t>CNN</a:t>
            </a:r>
          </a:p>
          <a:p>
            <a:r>
              <a:rPr kumimoji="1" lang="en-US" altLang="ko-KR" dirty="0"/>
              <a:t>21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를 갖는다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학습 대상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는 대략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천만 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 파일 크기는 약 </a:t>
            </a:r>
            <a:r>
              <a:rPr kumimoji="1" lang="en-US" altLang="ko-KR" dirty="0"/>
              <a:t>500M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pooling </a:t>
            </a:r>
            <a:r>
              <a:rPr kumimoji="1" lang="ko-KR" altLang="en-US" dirty="0"/>
              <a:t>레이어를 제외하고 모두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개의 레이어가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 16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2296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2102940"/>
            <a:ext cx="4487627" cy="2548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108" y="4877775"/>
            <a:ext cx="5735782" cy="16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01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VGG16 </a:t>
            </a:r>
            <a:r>
              <a:rPr kumimoji="1" lang="ko-KR" altLang="en-US" dirty="0"/>
              <a:t>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620"/>
          <p:cNvSpPr txBox="1"/>
          <p:nvPr/>
        </p:nvSpPr>
        <p:spPr>
          <a:xfrm>
            <a:off x="2797350" y="5996275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altLang="ko-KR" sz="1200" dirty="0">
                <a:hlinkClick r:id="rId2"/>
              </a:rPr>
              <a:t>https://www.youtube.com/watch?v=RNnKtNrsrmg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770468"/>
            <a:ext cx="8191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101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전이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182719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부분으로 구분된다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feature extraction : conv layer + pooling layer</a:t>
            </a:r>
          </a:p>
          <a:p>
            <a:pPr lvl="1"/>
            <a:r>
              <a:rPr kumimoji="1" lang="en-US" altLang="ko-KR" dirty="0"/>
              <a:t>classification : fully connected layer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CNN</a:t>
            </a:r>
            <a:r>
              <a:rPr kumimoji="1" lang="ko-KR" altLang="en-US" dirty="0"/>
              <a:t>의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3818836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대부분은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우승했던 만큼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기능이 좋다고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특질 추출 기능도 우수하고 분류 기능도 우수하고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6701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실무에서 사용하는 데이터는 </a:t>
            </a:r>
            <a:r>
              <a:rPr kumimoji="1" lang="en-US" altLang="ko-KR" dirty="0"/>
              <a:t>ImageNet</a:t>
            </a:r>
            <a:r>
              <a:rPr kumimoji="1" lang="ko-KR" altLang="en-US" dirty="0"/>
              <a:t>의 클래스와 다르다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이런 이유로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의 출력층의 노드 수가 다를 수 밖에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개의 클래스의 분류를 그대로 사용할 수 없다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44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776000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우승한 모델의 우수한 특질 추출 기능을 재활용 하자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대신 분류 기능은 다시 학습시키자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우승 모델 재활용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다시 학습시키자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재활용하자</a:t>
            </a:r>
          </a:p>
        </p:txBody>
      </p:sp>
    </p:spTree>
    <p:extLst>
      <p:ext uri="{BB962C8B-B14F-4D97-AF65-F5344CB8AC3E}">
        <p14:creationId xmlns:p14="http://schemas.microsoft.com/office/powerpoint/2010/main" val="8266999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Transfer Learning</a:t>
            </a:r>
          </a:p>
          <a:p>
            <a:r>
              <a:rPr kumimoji="1" lang="ko-KR" altLang="en-US" dirty="0"/>
              <a:t>학습된 모델을 가져와 다시 학습한다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500520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82" y="3502670"/>
            <a:ext cx="6127420" cy="2523055"/>
          </a:xfrm>
          <a:prstGeom prst="rect">
            <a:avLst/>
          </a:prstGeom>
        </p:spPr>
      </p:pic>
      <p:sp>
        <p:nvSpPr>
          <p:cNvPr id="8" name="모서리가 둥근 사각형 설명선[R] 7"/>
          <p:cNvSpPr/>
          <p:nvPr/>
        </p:nvSpPr>
        <p:spPr>
          <a:xfrm>
            <a:off x="6715495" y="3060122"/>
            <a:ext cx="2060370" cy="673721"/>
          </a:xfrm>
          <a:prstGeom prst="wedgeRoundRectCallout">
            <a:avLst>
              <a:gd name="adj1" fmla="val -77243"/>
              <a:gd name="adj2" fmla="val 6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분류하는 부분만 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학습</a:t>
            </a:r>
          </a:p>
        </p:txBody>
      </p:sp>
      <p:sp>
        <p:nvSpPr>
          <p:cNvPr id="9" name="모서리가 둥근 사각형 설명선[R] 8"/>
          <p:cNvSpPr/>
          <p:nvPr/>
        </p:nvSpPr>
        <p:spPr>
          <a:xfrm>
            <a:off x="2282659" y="2944536"/>
            <a:ext cx="1671824" cy="673721"/>
          </a:xfrm>
          <a:prstGeom prst="wedgeRoundRectCallout">
            <a:avLst>
              <a:gd name="adj1" fmla="val 99258"/>
              <a:gd name="adj2" fmla="val 95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특질 추출 부분은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11057826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57983" y="3119053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VGG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커스텀 데이터 영상 분류</a:t>
            </a:r>
            <a:endParaRPr lang="en-US" altLang="ko-KR" sz="5400" kern="0" spc="-1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09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디렉토리 구조가 레이블링을 대신함</a:t>
            </a:r>
            <a:endParaRPr kumimoji="1" lang="en-US" altLang="ko-KR" dirty="0"/>
          </a:p>
          <a:p>
            <a:r>
              <a:rPr kumimoji="1" lang="ko-KR" altLang="en-US" dirty="0"/>
              <a:t>데이터 홈 폴더 밑에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폴더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train, test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과 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밑에 각각의 클래스 이름의 폴더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23" y="3444378"/>
            <a:ext cx="351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32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클래스에 해당하는 폴더 안에 이미지 파일이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준비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54" y="2809378"/>
            <a:ext cx="417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62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10" y="3318710"/>
            <a:ext cx="523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545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데이터는  </a:t>
            </a:r>
            <a:r>
              <a:rPr kumimoji="1" lang="en-US" altLang="ko-KR" dirty="0"/>
              <a:t>224(</a:t>
            </a:r>
            <a:r>
              <a:rPr kumimoji="1" lang="ko-KR" altLang="en-US" dirty="0"/>
              <a:t>가로</a:t>
            </a:r>
            <a:r>
              <a:rPr kumimoji="1" lang="en-US" altLang="ko-KR" dirty="0"/>
              <a:t>)x224(</a:t>
            </a:r>
            <a:r>
              <a:rPr kumimoji="1" lang="ko-KR" altLang="en-US" dirty="0"/>
              <a:t>세로</a:t>
            </a:r>
            <a:r>
              <a:rPr kumimoji="1" lang="en-US" altLang="ko-KR" dirty="0"/>
              <a:t>)x3(RGB)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클래스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숫자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 학습 시의 </a:t>
            </a:r>
            <a:r>
              <a:rPr kumimoji="1" lang="en-US" altLang="ko-KR" dirty="0"/>
              <a:t>VGG </a:t>
            </a:r>
            <a:r>
              <a:rPr kumimoji="1" lang="ko-KR" altLang="en-US" dirty="0"/>
              <a:t>모습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20" y="3308761"/>
            <a:ext cx="5270500" cy="29718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401185" y="4278609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</a:t>
            </a:r>
            <a:r>
              <a:rPr kumimoji="1" lang="ko-KR" altLang="en-US" sz="1200" dirty="0"/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21282631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VGG16</a:t>
            </a:r>
            <a:r>
              <a:rPr kumimoji="1" lang="ko-KR" altLang="en-US" dirty="0"/>
              <a:t>의 입력은 </a:t>
            </a:r>
            <a:r>
              <a:rPr kumimoji="1" lang="en-US" altLang="ko-KR" dirty="0"/>
              <a:t>224x224</a:t>
            </a:r>
            <a:r>
              <a:rPr kumimoji="1" lang="ko-KR" altLang="en-US" dirty="0"/>
              <a:t>의 크기로 고정되어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 파일을 로딩하고 이 사이즈로 크기 조절을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전처리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300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따로 준비하지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를 사용하면 폴더 이름을 레이블링으로 사용한다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레이블링 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42" y="3215064"/>
            <a:ext cx="3517900" cy="3009900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650421" y="3586347"/>
            <a:ext cx="3921579" cy="2474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train/cured </a:t>
            </a:r>
            <a:r>
              <a:rPr kumimoji="1" lang="ko-KR" altLang="en-US" dirty="0"/>
              <a:t>밑의 모든 파일은 </a:t>
            </a:r>
            <a:r>
              <a:rPr kumimoji="1" lang="en-US" altLang="ko-KR" dirty="0"/>
              <a:t>‘cured’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  <a:p>
            <a:r>
              <a:rPr kumimoji="1" lang="en-US" altLang="ko-KR" dirty="0"/>
              <a:t>train/decayed</a:t>
            </a:r>
            <a:r>
              <a:rPr kumimoji="1" lang="ko-KR" altLang="en-US" dirty="0"/>
              <a:t> 밑의 모든 파일은  </a:t>
            </a:r>
            <a:r>
              <a:rPr kumimoji="1" lang="en-US" altLang="ko-KR" dirty="0"/>
              <a:t>‘decayed’</a:t>
            </a:r>
            <a:r>
              <a:rPr kumimoji="1" lang="ko-KR" altLang="en-US" dirty="0"/>
              <a:t> 클래스에 속함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40546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Keras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ImageDataGenerator</a:t>
            </a:r>
            <a:r>
              <a:rPr kumimoji="1" lang="ko-KR" altLang="en-US" dirty="0"/>
              <a:t>에서 기능 제공</a:t>
            </a:r>
            <a:endParaRPr kumimoji="1" lang="en-US" altLang="ko-KR" dirty="0"/>
          </a:p>
          <a:p>
            <a:r>
              <a:rPr kumimoji="1" lang="ko-KR" altLang="en-US" dirty="0"/>
              <a:t>데이터 부족을 극복하기 위해 위치 이동</a:t>
            </a:r>
            <a:r>
              <a:rPr kumimoji="1" lang="en-US" altLang="ko-KR" dirty="0"/>
              <a:t>,</a:t>
            </a:r>
            <a:r>
              <a:rPr kumimoji="1" lang="ko-KR" altLang="en-US" dirty="0"/>
              <a:t> 회전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좌우반전등의 변화를 준다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증강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101" y="3536800"/>
            <a:ext cx="3943797" cy="29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대학원 </a:t>
            </a:r>
            <a:r>
              <a:rPr kumimoji="1" lang="en-US" altLang="ko-KR" dirty="0"/>
              <a:t>AI,</a:t>
            </a:r>
            <a:r>
              <a:rPr kumimoji="1" lang="ko-KR" altLang="en-US" dirty="0"/>
              <a:t> 신경망 전공</a:t>
            </a:r>
            <a:endParaRPr kumimoji="1" lang="en-US" altLang="ko-KR" dirty="0"/>
          </a:p>
          <a:p>
            <a:r>
              <a:rPr kumimoji="1" lang="en-US" altLang="ko-KR" dirty="0"/>
              <a:t>15</a:t>
            </a:r>
            <a:r>
              <a:rPr kumimoji="1" lang="ko-KR" altLang="en-US" dirty="0"/>
              <a:t>년간 백엔드 </a:t>
            </a:r>
            <a:r>
              <a:rPr kumimoji="1" lang="en-US" altLang="ko-KR" dirty="0"/>
              <a:t>SW </a:t>
            </a:r>
            <a:r>
              <a:rPr kumimoji="1" lang="ko-KR" altLang="en-US" dirty="0"/>
              <a:t>개발</a:t>
            </a:r>
            <a:endParaRPr kumimoji="1" lang="en-US" altLang="ko-KR" dirty="0"/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3</a:t>
            </a:r>
            <a:r>
              <a:rPr kumimoji="1" lang="ko-KR" altLang="en-US" dirty="0"/>
              <a:t>년간 딥러닝 실무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딥러닝 구축 컨설팅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314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사과 분류를 학습한 기준으로 적용했더니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결과가 안좋다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Training set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100% </a:t>
            </a:r>
            <a:r>
              <a:rPr kumimoji="1" lang="ko-KR" altLang="en-US" dirty="0"/>
              <a:t>하더라도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set</a:t>
            </a:r>
            <a:r>
              <a:rPr kumimoji="1" lang="ko-KR" altLang="en-US" dirty="0"/>
              <a:t>은 결과가 안좋을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510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ResNet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영상 분류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509184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2015</a:t>
            </a:r>
            <a:r>
              <a:rPr kumimoji="1" lang="ko-KR" altLang="en-US" dirty="0"/>
              <a:t>년에 </a:t>
            </a:r>
            <a:r>
              <a:rPr kumimoji="1" lang="en-US" altLang="ko-KR" dirty="0"/>
              <a:t>ILSVRC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등한 모델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convolution layer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max pooling layer</a:t>
            </a:r>
            <a:r>
              <a:rPr kumimoji="1" lang="ko-KR" altLang="en-US" dirty="0"/>
              <a:t>가 있는 </a:t>
            </a:r>
            <a:r>
              <a:rPr kumimoji="1" lang="en-US" altLang="ko-KR" dirty="0"/>
              <a:t>CNN</a:t>
            </a:r>
          </a:p>
          <a:p>
            <a:r>
              <a:rPr kumimoji="1" lang="ko-KR" altLang="en-US" dirty="0"/>
              <a:t>많은 레이어가 있으며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개수는 약 </a:t>
            </a:r>
            <a:r>
              <a:rPr kumimoji="1" lang="en-US" altLang="ko-KR" dirty="0"/>
              <a:t>2500</a:t>
            </a:r>
            <a:r>
              <a:rPr kumimoji="1" lang="ko-KR" altLang="en-US" dirty="0"/>
              <a:t>만개</a:t>
            </a:r>
            <a:endParaRPr kumimoji="1" lang="en-US" altLang="ko-KR" dirty="0"/>
          </a:p>
          <a:p>
            <a:r>
              <a:rPr kumimoji="1" lang="ko-KR" altLang="en-US" dirty="0"/>
              <a:t>모델 파일의 크기는 약 </a:t>
            </a:r>
            <a:r>
              <a:rPr kumimoji="1" lang="en-US" altLang="ko-KR" dirty="0"/>
              <a:t>100M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92" y="4331713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092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레이어 간에 링크가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입력과 출력은 </a:t>
            </a:r>
            <a:r>
              <a:rPr kumimoji="1" lang="en-US" altLang="ko-KR" dirty="0"/>
              <a:t>VGG16</a:t>
            </a:r>
            <a:r>
              <a:rPr kumimoji="1" lang="ko-KR" altLang="en-US" dirty="0"/>
              <a:t>과 동일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14"/>
            <a:ext cx="9144000" cy="1893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25" y="2281614"/>
            <a:ext cx="28067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07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U-Net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으로 영역 분할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1174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97200" y="5924751"/>
            <a:ext cx="53761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https://www.researchgate.net/figure/Improved-UNet-architecture-Conv-is-a-convolutional-layer-convolution-kernel-is-3-3_fig3_335695393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47675D-99C3-F847-BE57-656ADC8CB9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57" y="1716516"/>
            <a:ext cx="6202686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154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https://arxiv.org/pdf/1505.04597.pdf</a:t>
            </a:r>
            <a:endParaRPr kumimoji="1" lang="ko-KR" altLang="en-US" sz="105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622294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U-Net</a:t>
            </a:r>
            <a:r>
              <a:rPr kumimoji="1" lang="ko-KR" altLang="en-US" dirty="0"/>
              <a:t>을 사용한 영역 분할</a:t>
            </a:r>
            <a:r>
              <a:rPr kumimoji="1" lang="en-US" altLang="ko-KR" dirty="0"/>
              <a:t>(segmentation)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203" y="2339163"/>
            <a:ext cx="5073594" cy="3442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82" y="2519915"/>
            <a:ext cx="1366521" cy="13665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0570" y="2434855"/>
            <a:ext cx="1381058" cy="13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56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https://arxiv.org/pdf/1411.4038.pdf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932892"/>
            <a:ext cx="6819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87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 </a:t>
            </a:r>
            <a:r>
              <a:rPr kumimoji="1" lang="en-US" altLang="ko-KR" dirty="0"/>
              <a:t>Segmentation  </a:t>
            </a:r>
            <a:r>
              <a:rPr kumimoji="1" lang="ko-KR" altLang="en-US" dirty="0"/>
              <a:t>모델 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95341" y="6144331"/>
            <a:ext cx="25917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https://arxiv.org/pdf/1505.04366.pdf</a:t>
            </a:r>
            <a:endParaRPr kumimoji="1" lang="ko-KR" altLang="en-US" sz="1050" dirty="0">
              <a:ea typeface="나눔고딕" panose="020D060400000000000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9828"/>
            <a:ext cx="9144000" cy="23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89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RNN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40031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분류해 놓은 것을 확인해 보니 크기가 큰데도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덜 빨간 사과가 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분류 적용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23"/>
          <p:cNvCxnSpPr/>
          <p:nvPr/>
        </p:nvCxnSpPr>
        <p:spPr>
          <a:xfrm rot="10800000" flipH="1">
            <a:off x="1643395" y="5756604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24"/>
          <p:cNvSpPr txBox="1"/>
          <p:nvPr/>
        </p:nvSpPr>
        <p:spPr>
          <a:xfrm>
            <a:off x="6780495" y="572557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25"/>
          <p:cNvSpPr txBox="1"/>
          <p:nvPr/>
        </p:nvSpPr>
        <p:spPr>
          <a:xfrm>
            <a:off x="1524170" y="57654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14" name="Shape 332"/>
          <p:cNvSpPr txBox="1"/>
          <p:nvPr/>
        </p:nvSpPr>
        <p:spPr>
          <a:xfrm>
            <a:off x="2029968" y="4448679"/>
            <a:ext cx="122610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33"/>
          <p:cNvSpPr txBox="1"/>
          <p:nvPr/>
        </p:nvSpPr>
        <p:spPr>
          <a:xfrm>
            <a:off x="5534370" y="4448679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39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6940027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상태를 가지고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다음 연산 때 그 상태가 입력으로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3129609"/>
            <a:ext cx="5749003" cy="22980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521315" y="6047788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http://aikorea.org/blog/rnn-tutorial-1/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187086083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382911" cy="4351338"/>
          </a:xfrm>
        </p:spPr>
        <p:txBody>
          <a:bodyPr/>
          <a:lstStyle/>
          <a:p>
            <a:r>
              <a:rPr kumimoji="1" lang="en-US" altLang="ko-KR" dirty="0"/>
              <a:t>[h, e, l, l, o]</a:t>
            </a:r>
            <a:r>
              <a:rPr kumimoji="1" lang="ko-KR" altLang="en-US" dirty="0"/>
              <a:t>의 학습 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 -&gt; e</a:t>
            </a:r>
          </a:p>
          <a:p>
            <a:pPr lvl="1"/>
            <a:r>
              <a:rPr kumimoji="1" lang="en-US" altLang="ko-KR" dirty="0"/>
              <a:t>e -&gt; l</a:t>
            </a:r>
          </a:p>
          <a:p>
            <a:pPr lvl="1"/>
            <a:r>
              <a:rPr kumimoji="1" lang="en-US" altLang="ko-KR" dirty="0"/>
              <a:t>l -&gt; l</a:t>
            </a:r>
          </a:p>
          <a:p>
            <a:pPr lvl="1"/>
            <a:r>
              <a:rPr kumimoji="1" lang="en-US" altLang="ko-KR" dirty="0"/>
              <a:t>l - &gt; o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첫 번 째</a:t>
            </a:r>
            <a:r>
              <a:rPr kumimoji="1" lang="en-US" altLang="ko-KR" dirty="0"/>
              <a:t> l</a:t>
            </a:r>
            <a:r>
              <a:rPr kumimoji="1" lang="ko-KR" altLang="en-US" dirty="0"/>
              <a:t>일 때와 두번째 </a:t>
            </a:r>
            <a:r>
              <a:rPr kumimoji="1" lang="en-US" altLang="ko-KR" dirty="0"/>
              <a:t>l</a:t>
            </a:r>
            <a:r>
              <a:rPr kumimoji="1" lang="ko-KR" altLang="en-US" dirty="0"/>
              <a:t>일 때의 출력이 다르다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입출력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368" y="2579842"/>
            <a:ext cx="4570875" cy="38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808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RNN(Recurrent 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" y="2495296"/>
            <a:ext cx="7404100" cy="3860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7472" y="2651760"/>
            <a:ext cx="36576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https://drive.google.com/file/d/0B8z5oUpB2DysZWF1RTFuX1NEZUk/view</a:t>
            </a:r>
          </a:p>
        </p:txBody>
      </p:sp>
    </p:spTree>
    <p:extLst>
      <p:ext uri="{BB962C8B-B14F-4D97-AF65-F5344CB8AC3E}">
        <p14:creationId xmlns:p14="http://schemas.microsoft.com/office/powerpoint/2010/main" val="152709413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의 단점을 보완한 모델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LSTM(Long Short Term Memory)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94" y="3165987"/>
            <a:ext cx="4821682" cy="1917943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940952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Word2Vec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46916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4000</a:t>
            </a:r>
            <a:r>
              <a:rPr kumimoji="1" lang="ko-KR" altLang="en-US" dirty="0"/>
              <a:t>개의 단어들이 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무식하게 </a:t>
            </a:r>
            <a:r>
              <a:rPr kumimoji="1" lang="en-US" altLang="ko-KR" dirty="0"/>
              <a:t>one-hot </a:t>
            </a:r>
            <a:r>
              <a:rPr kumimoji="1" lang="ko-KR" altLang="en-US" dirty="0"/>
              <a:t>벡터로 표현하면 </a:t>
            </a:r>
            <a:r>
              <a:rPr kumimoji="1" lang="en-US" altLang="ko-KR" dirty="0"/>
              <a:t>4000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적은 차원으로 표현해 보자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4000</a:t>
            </a:r>
            <a:r>
              <a:rPr kumimoji="1" lang="ko-KR" altLang="en-US" dirty="0"/>
              <a:t>차원을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차원 처럼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단어를 표현하는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97" y="4205201"/>
            <a:ext cx="4503174" cy="18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53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963A29-36CC-D244-85EF-6A1EC36E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 Embedding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</a:t>
            </a:r>
            <a:r>
              <a:rPr lang="en" sz="600" dirty="0" err="1"/>
              <a:t>ebbnflow.tistory.com</a:t>
            </a:r>
            <a:r>
              <a:rPr lang="en" sz="600" dirty="0"/>
              <a:t>/154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734C-C9DC-1A47-B92D-A20B110E1F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35" y="2551685"/>
            <a:ext cx="5640294" cy="25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581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39052"/>
            <a:ext cx="7835900" cy="4216400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https://www.slideshare.net/JunKim22/spark-zeppelin-77273056</a:t>
            </a:r>
          </a:p>
        </p:txBody>
      </p:sp>
    </p:spTree>
    <p:extLst>
      <p:ext uri="{BB962C8B-B14F-4D97-AF65-F5344CB8AC3E}">
        <p14:creationId xmlns:p14="http://schemas.microsoft.com/office/powerpoint/2010/main" val="136968798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작은 차원으로 임베딩된 결과는 단어간의 관계를 갖는다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man : woman = king : queen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임베딩된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804"/>
          <p:cNvSpPr txBox="1"/>
          <p:nvPr/>
        </p:nvSpPr>
        <p:spPr>
          <a:xfrm>
            <a:off x="5476569" y="6143897"/>
            <a:ext cx="2615380" cy="1754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http://www.lifestyletrading101.com/word2vec-deep-learning/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285" y="2778828"/>
            <a:ext cx="3538071" cy="33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012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강화학습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7777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1973115" y="5192535"/>
            <a:ext cx="5136155" cy="286288"/>
            <a:chOff x="1973115" y="5192535"/>
            <a:chExt cx="5136155" cy="286288"/>
          </a:xfrm>
        </p:grpSpPr>
        <p:sp>
          <p:nvSpPr>
            <p:cNvPr id="27" name="Shape 326"/>
            <p:cNvSpPr/>
            <p:nvPr/>
          </p:nvSpPr>
          <p:spPr>
            <a:xfrm>
              <a:off x="6128401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327"/>
            <p:cNvSpPr/>
            <p:nvPr/>
          </p:nvSpPr>
          <p:spPr>
            <a:xfrm>
              <a:off x="2512995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328"/>
            <p:cNvSpPr/>
            <p:nvPr/>
          </p:nvSpPr>
          <p:spPr>
            <a:xfrm>
              <a:off x="3646939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29"/>
            <p:cNvSpPr/>
            <p:nvPr/>
          </p:nvSpPr>
          <p:spPr>
            <a:xfrm>
              <a:off x="4762176" y="5210185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30"/>
            <p:cNvSpPr/>
            <p:nvPr/>
          </p:nvSpPr>
          <p:spPr>
            <a:xfrm>
              <a:off x="5368626" y="5210185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31"/>
            <p:cNvSpPr/>
            <p:nvPr/>
          </p:nvSpPr>
          <p:spPr>
            <a:xfrm>
              <a:off x="4000551" y="5192535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4"/>
            <p:cNvSpPr/>
            <p:nvPr/>
          </p:nvSpPr>
          <p:spPr>
            <a:xfrm>
              <a:off x="647639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35"/>
            <p:cNvSpPr/>
            <p:nvPr/>
          </p:nvSpPr>
          <p:spPr>
            <a:xfrm>
              <a:off x="6820070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36"/>
            <p:cNvSpPr/>
            <p:nvPr/>
          </p:nvSpPr>
          <p:spPr>
            <a:xfrm>
              <a:off x="2959370" y="5203179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37"/>
            <p:cNvSpPr/>
            <p:nvPr/>
          </p:nvSpPr>
          <p:spPr>
            <a:xfrm>
              <a:off x="1973115" y="5217823"/>
              <a:ext cx="289200" cy="261000"/>
            </a:xfrm>
            <a:prstGeom prst="flowChartConnector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38"/>
            <p:cNvSpPr/>
            <p:nvPr/>
          </p:nvSpPr>
          <p:spPr>
            <a:xfrm>
              <a:off x="43274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39"/>
            <p:cNvSpPr/>
            <p:nvPr/>
          </p:nvSpPr>
          <p:spPr>
            <a:xfrm>
              <a:off x="5762463" y="5217823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40"/>
            <p:cNvSpPr/>
            <p:nvPr/>
          </p:nvSpPr>
          <p:spPr>
            <a:xfrm>
              <a:off x="3345004" y="5217823"/>
              <a:ext cx="289200" cy="261000"/>
            </a:xfrm>
            <a:prstGeom prst="flowChartConnector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341"/>
            <p:cNvSpPr/>
            <p:nvPr/>
          </p:nvSpPr>
          <p:spPr>
            <a:xfrm>
              <a:off x="4150645" y="5203179"/>
              <a:ext cx="289200" cy="261000"/>
            </a:xfrm>
            <a:prstGeom prst="flowChartConnector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918929" y="5167272"/>
            <a:ext cx="5395432" cy="35062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356"/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5" name="Shape 357"/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44" name="직선 연결선[R] 43"/>
          <p:cNvCxnSpPr/>
          <p:nvPr/>
        </p:nvCxnSpPr>
        <p:spPr>
          <a:xfrm flipH="1" flipV="1">
            <a:off x="6998840" y="3496805"/>
            <a:ext cx="6259" cy="1647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 flipV="1">
            <a:off x="6620995" y="3065278"/>
            <a:ext cx="4281" cy="21525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/>
        </p:nvCxnSpPr>
        <p:spPr>
          <a:xfrm flipV="1">
            <a:off x="6277612" y="3730169"/>
            <a:ext cx="14142" cy="14800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/>
          <p:cNvCxnSpPr/>
          <p:nvPr/>
        </p:nvCxnSpPr>
        <p:spPr>
          <a:xfrm flipV="1">
            <a:off x="5895752" y="3301727"/>
            <a:ext cx="15367" cy="19084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/>
          <p:cNvCxnSpPr/>
          <p:nvPr/>
        </p:nvCxnSpPr>
        <p:spPr>
          <a:xfrm flipV="1">
            <a:off x="5513226" y="4088785"/>
            <a:ext cx="42531" cy="11290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53"/>
          <p:cNvCxnSpPr/>
          <p:nvPr/>
        </p:nvCxnSpPr>
        <p:spPr>
          <a:xfrm flipV="1">
            <a:off x="4520810" y="4039022"/>
            <a:ext cx="26142" cy="11297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/>
          <p:cNvCxnSpPr/>
          <p:nvPr/>
        </p:nvCxnSpPr>
        <p:spPr>
          <a:xfrm flipV="1">
            <a:off x="4309849" y="3540749"/>
            <a:ext cx="19065" cy="16770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/>
          <p:cNvCxnSpPr/>
          <p:nvPr/>
        </p:nvCxnSpPr>
        <p:spPr>
          <a:xfrm flipH="1" flipV="1">
            <a:off x="4139151" y="4986985"/>
            <a:ext cx="5386" cy="1471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/>
          <p:cNvCxnSpPr/>
          <p:nvPr/>
        </p:nvCxnSpPr>
        <p:spPr>
          <a:xfrm flipH="1" flipV="1">
            <a:off x="3781681" y="4397818"/>
            <a:ext cx="5342" cy="8200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/>
          <p:cNvCxnSpPr>
            <a:endCxn id="18" idx="4"/>
          </p:cNvCxnSpPr>
          <p:nvPr/>
        </p:nvCxnSpPr>
        <p:spPr>
          <a:xfrm flipH="1" flipV="1">
            <a:off x="3102326" y="4450635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 flipV="1">
            <a:off x="2116359" y="4433593"/>
            <a:ext cx="2671" cy="7228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093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633412"/>
            <a:ext cx="5934202" cy="2831596"/>
          </a:xfrm>
          <a:prstGeom prst="rect">
            <a:avLst/>
          </a:prstGeom>
        </p:spPr>
      </p:pic>
      <p:sp>
        <p:nvSpPr>
          <p:cNvPr id="8" name="Shape 818"/>
          <p:cNvSpPr txBox="1"/>
          <p:nvPr/>
        </p:nvSpPr>
        <p:spPr>
          <a:xfrm>
            <a:off x="6729984" y="614697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https://www.slideshare.net/carpedm20/reinforcement-learning-an-introduction-64037079</a:t>
            </a:r>
          </a:p>
        </p:txBody>
      </p:sp>
    </p:spTree>
    <p:extLst>
      <p:ext uri="{BB962C8B-B14F-4D97-AF65-F5344CB8AC3E}">
        <p14:creationId xmlns:p14="http://schemas.microsoft.com/office/powerpoint/2010/main" val="8535880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89628" y="1837706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강화학습에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을 사용한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DQN(Deep Q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6" t="13186" b="26889"/>
          <a:stretch/>
        </p:blipFill>
        <p:spPr>
          <a:xfrm>
            <a:off x="3154039" y="4356653"/>
            <a:ext cx="4628147" cy="22531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1" y="4356653"/>
            <a:ext cx="1698232" cy="1698232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4665343" y="3119563"/>
            <a:ext cx="1608314" cy="569792"/>
          </a:xfrm>
          <a:prstGeom prst="rect">
            <a:avLst/>
          </a:prstGeom>
          <a:solidFill>
            <a:srgbClr val="F7F7F7"/>
          </a:solidFill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350" dirty="0">
                <a:solidFill>
                  <a:srgbClr val="4D5459"/>
                </a:solidFill>
              </a:rPr>
              <a:t>Environment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57548" y="2242860"/>
            <a:ext cx="823904" cy="495659"/>
          </a:xfrm>
          <a:prstGeom prst="rect">
            <a:avLst/>
          </a:prstGeom>
          <a:solidFill>
            <a:srgbClr val="F7F7F7"/>
          </a:solidFill>
        </p:spPr>
        <p:txBody>
          <a:bodyPr vert="horz" lIns="68580" tIns="34290" rIns="68580" bIns="3429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None/>
              <a:defRPr kumimoji="1" lang="en-US" altLang="en-US" sz="6000" b="0" i="0" kern="1200" dirty="0" smtClean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rgbClr val="383D40"/>
                </a:solidFill>
                <a:latin typeface="SeoulNamsan M" charset="-127"/>
                <a:ea typeface="SeoulNamsan M" charset="-127"/>
                <a:cs typeface="SeoulNamsan M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</a:pPr>
            <a:r>
              <a:rPr lang="en-US" sz="1350" dirty="0">
                <a:solidFill>
                  <a:srgbClr val="4D5459"/>
                </a:solidFill>
              </a:rPr>
              <a:t>Agent</a:t>
            </a:r>
            <a:endParaRPr lang="en-US" sz="675" dirty="0">
              <a:solidFill>
                <a:srgbClr val="4D5459"/>
              </a:solidFill>
            </a:endParaRPr>
          </a:p>
        </p:txBody>
      </p:sp>
      <p:cxnSp>
        <p:nvCxnSpPr>
          <p:cNvPr id="9" name="Elbow Connector 15"/>
          <p:cNvCxnSpPr/>
          <p:nvPr/>
        </p:nvCxnSpPr>
        <p:spPr>
          <a:xfrm>
            <a:off x="5881452" y="2490689"/>
            <a:ext cx="392206" cy="913770"/>
          </a:xfrm>
          <a:prstGeom prst="bentConnector3">
            <a:avLst>
              <a:gd name="adj1" fmla="val 221692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976" r="18886"/>
          <a:stretch/>
        </p:blipFill>
        <p:spPr>
          <a:xfrm>
            <a:off x="3154037" y="6189589"/>
            <a:ext cx="4569368" cy="425153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>
            <a:off x="3154038" y="5086130"/>
            <a:ext cx="4628148" cy="1530274"/>
            <a:chOff x="3190966" y="4045844"/>
            <a:chExt cx="6170864" cy="204036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3682" y="5339734"/>
              <a:ext cx="771358" cy="74647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5040" y="5339734"/>
              <a:ext cx="771358" cy="74647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6398" y="5339734"/>
              <a:ext cx="771358" cy="74647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7756" y="5339734"/>
              <a:ext cx="771358" cy="7464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324" y="5335302"/>
              <a:ext cx="771358" cy="7464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8317" y="4045844"/>
              <a:ext cx="933094" cy="12938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9114" y="5330869"/>
              <a:ext cx="771358" cy="7464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0966" y="5330869"/>
              <a:ext cx="771358" cy="7464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0472" y="5330869"/>
              <a:ext cx="771358" cy="746475"/>
            </a:xfrm>
            <a:prstGeom prst="rect">
              <a:avLst/>
            </a:prstGeom>
          </p:spPr>
        </p:pic>
      </p:grpSp>
      <p:pic>
        <p:nvPicPr>
          <p:cNvPr id="21" name="그림 32"/>
          <p:cNvPicPr>
            <a:picLocks noChangeAspect="1"/>
          </p:cNvPicPr>
          <p:nvPr/>
        </p:nvPicPr>
        <p:blipFill>
          <a:blip r:embed="rId6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3" y="5224474"/>
            <a:ext cx="457198" cy="4381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589"/>
          <a:stretch/>
        </p:blipFill>
        <p:spPr>
          <a:xfrm>
            <a:off x="3670434" y="4025235"/>
            <a:ext cx="1205602" cy="1688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4D5459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48" y="2815014"/>
                <a:ext cx="1144748" cy="217627"/>
              </a:xfrm>
              <a:prstGeom prst="rect">
                <a:avLst/>
              </a:prstGeom>
              <a:blipFill rotWithShape="0">
                <a:blip r:embed="rId8"/>
                <a:stretch>
                  <a:fillRect l="-2128" t="-14286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lbow Connector 17"/>
          <p:cNvCxnSpPr/>
          <p:nvPr/>
        </p:nvCxnSpPr>
        <p:spPr>
          <a:xfrm rot="10800000" flipH="1">
            <a:off x="4665342" y="2434717"/>
            <a:ext cx="392206" cy="1027074"/>
          </a:xfrm>
          <a:prstGeom prst="bentConnector4">
            <a:avLst>
              <a:gd name="adj1" fmla="val -158238"/>
              <a:gd name="adj2" fmla="val 99594"/>
            </a:avLst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4D5459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sz="1200" dirty="0">
                  <a:solidFill>
                    <a:srgbClr val="4D5459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85" y="2797619"/>
                <a:ext cx="681092" cy="217627"/>
              </a:xfrm>
              <a:prstGeom prst="rect">
                <a:avLst/>
              </a:prstGeom>
              <a:blipFill rotWithShape="0">
                <a:blip r:embed="rId9"/>
                <a:stretch>
                  <a:fillRect t="-13889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Elbow Connector 16"/>
          <p:cNvCxnSpPr/>
          <p:nvPr/>
        </p:nvCxnSpPr>
        <p:spPr>
          <a:xfrm rot="10800000" flipH="1">
            <a:off x="4665342" y="2549380"/>
            <a:ext cx="392206" cy="792014"/>
          </a:xfrm>
          <a:prstGeom prst="bentConnector4">
            <a:avLst>
              <a:gd name="adj1" fmla="val -129002"/>
              <a:gd name="adj2" fmla="val 99836"/>
            </a:avLst>
          </a:prstGeom>
          <a:ln w="1905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1"/>
          <p:cNvSpPr/>
          <p:nvPr/>
        </p:nvSpPr>
        <p:spPr>
          <a:xfrm>
            <a:off x="4288276" y="2712942"/>
            <a:ext cx="1104845" cy="381046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28" name="꺾인 연결선[E] 27"/>
          <p:cNvCxnSpPr/>
          <p:nvPr/>
        </p:nvCxnSpPr>
        <p:spPr>
          <a:xfrm rot="5400000">
            <a:off x="3709893" y="3938015"/>
            <a:ext cx="1974837" cy="286779"/>
          </a:xfrm>
          <a:prstGeom prst="bentConnector3">
            <a:avLst>
              <a:gd name="adj1" fmla="val 48101"/>
            </a:avLst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noFill/>
            </p:spPr>
            <p:txBody>
              <a:bodyPr vert="horz" lIns="68580" tIns="34290" rIns="68580" bIns="34290" rtlCol="0" anchor="ctr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150000"/>
                  </a:lnSpc>
                  <a:spcBef>
                    <a:spcPts val="1000"/>
                  </a:spcBef>
                  <a:buFont typeface="Arial"/>
                  <a:buChar char="•"/>
                  <a:defRPr kumimoji="1" lang="en-US" altLang="en-US" sz="6000" b="0" i="0" kern="1200" dirty="0" smtClean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1800" b="0" i="0" kern="1200">
                    <a:solidFill>
                      <a:srgbClr val="383D40"/>
                    </a:solidFill>
                    <a:latin typeface="SeoulNamsan M" charset="-127"/>
                    <a:ea typeface="SeoulNamsan M" charset="-127"/>
                    <a:cs typeface="SeoulNamsan M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1200" dirty="0">
                    <a:solidFill>
                      <a:srgbClr val="4D5459"/>
                    </a:solidFill>
                  </a:rPr>
                  <a:t>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altLang="ko-KR" sz="1200" i="1">
                        <a:solidFill>
                          <a:srgbClr val="0070C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881" y="2792989"/>
                <a:ext cx="1094239" cy="217627"/>
              </a:xfrm>
              <a:prstGeom prst="rect">
                <a:avLst/>
              </a:prstGeom>
              <a:blipFill rotWithShape="0">
                <a:blip r:embed="rId10"/>
                <a:stretch>
                  <a:fillRect l="-2222" t="-13889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1"/>
          <p:cNvSpPr/>
          <p:nvPr/>
        </p:nvSpPr>
        <p:spPr>
          <a:xfrm>
            <a:off x="4151779" y="5068824"/>
            <a:ext cx="804287" cy="695842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grpSp>
        <p:nvGrpSpPr>
          <p:cNvPr id="31" name="그룹 236"/>
          <p:cNvGrpSpPr/>
          <p:nvPr/>
        </p:nvGrpSpPr>
        <p:grpSpPr>
          <a:xfrm>
            <a:off x="1159878" y="2899638"/>
            <a:ext cx="1729500" cy="1589892"/>
            <a:chOff x="4864608" y="2258291"/>
            <a:chExt cx="2290291" cy="2105415"/>
          </a:xfrm>
        </p:grpSpPr>
        <p:sp>
          <p:nvSpPr>
            <p:cNvPr id="32" name="타원 58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3" name="타원 59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4" name="타원 60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5" name="타원 61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6" name="타원 62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7" name="타원 63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8" name="타원 64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39" name="타원 65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0" name="타원 66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1" name="타원 67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2" name="타원 68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ln w="0"/>
                <a:solidFill>
                  <a:srgbClr val="4D54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3" name="타원 69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4" name="타원 70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45" name="타원 71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46" name="그룹 233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91" name="직선 연결선[R] 7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7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[R] 80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93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[R] 94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100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6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11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234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75" name="직선 연결선[R] 114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[R] 117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[R] 120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[R] 123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[R] 126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33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[R] 136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139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43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[R] 146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[R] 150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[R] 155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[R] 158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161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[R] 165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168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235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63" name="직선 연결선[R] 176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183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[R] 186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[R] 189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93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[R] 196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[R] 199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202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[R] 20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[R] 209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[R] 212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[R] 215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타원 21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0" name="타원 22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1" name="타원 22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2" name="타원 22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3" name="타원 22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4" name="타원 22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5" name="타원 22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6" name="타원 22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7" name="타원 22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8" name="타원 22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59" name="타원 22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0" name="타원 23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25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1" name="타원 23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62" name="타원 23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050" dirty="0">
                <a:solidFill>
                  <a:srgbClr val="4D5459"/>
                </a:solidFill>
                <a:latin typeface="SeoulNamsan M" charset="-127"/>
                <a:ea typeface="SeoulNamsan M" charset="-127"/>
              </a:endParaRPr>
            </a:p>
          </p:txBody>
        </p:sp>
      </p:grpSp>
      <p:cxnSp>
        <p:nvCxnSpPr>
          <p:cNvPr id="103" name="꺾인 연결선[E] 102"/>
          <p:cNvCxnSpPr/>
          <p:nvPr/>
        </p:nvCxnSpPr>
        <p:spPr>
          <a:xfrm rot="10800000" flipV="1">
            <a:off x="3371828" y="2903464"/>
            <a:ext cx="916448" cy="1257277"/>
          </a:xfrm>
          <a:prstGeom prst="bentConnector3">
            <a:avLst>
              <a:gd name="adj1" fmla="val 39025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4" name="그림 1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7432" y="4902053"/>
            <a:ext cx="1390650" cy="1285875"/>
          </a:xfrm>
          <a:prstGeom prst="rect">
            <a:avLst/>
          </a:prstGeom>
        </p:spPr>
      </p:pic>
      <p:cxnSp>
        <p:nvCxnSpPr>
          <p:cNvPr id="105" name="꺾인 연결선[E] 172"/>
          <p:cNvCxnSpPr/>
          <p:nvPr/>
        </p:nvCxnSpPr>
        <p:spPr>
          <a:xfrm rot="16200000" flipH="1" flipV="1">
            <a:off x="1868475" y="2029084"/>
            <a:ext cx="965346" cy="2382539"/>
          </a:xfrm>
          <a:prstGeom prst="bentConnector4">
            <a:avLst>
              <a:gd name="adj1" fmla="val -31364"/>
              <a:gd name="adj2" fmla="val 106511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Rectangle 21"/>
          <p:cNvSpPr/>
          <p:nvPr/>
        </p:nvSpPr>
        <p:spPr>
          <a:xfrm>
            <a:off x="6867841" y="2738518"/>
            <a:ext cx="1089752" cy="355469"/>
          </a:xfrm>
          <a:prstGeom prst="rect">
            <a:avLst/>
          </a:prstGeom>
          <a:noFill/>
          <a:ln w="19050">
            <a:solidFill>
              <a:srgbClr val="EB590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SeoulNamsan M" charset="-127"/>
            </a:endParaRPr>
          </a:p>
        </p:txBody>
      </p:sp>
      <p:cxnSp>
        <p:nvCxnSpPr>
          <p:cNvPr id="107" name="꺾인 연결선[E] 106"/>
          <p:cNvCxnSpPr/>
          <p:nvPr/>
        </p:nvCxnSpPr>
        <p:spPr>
          <a:xfrm rot="5400000" flipH="1" flipV="1">
            <a:off x="4802064" y="1393767"/>
            <a:ext cx="910433" cy="4310874"/>
          </a:xfrm>
          <a:prstGeom prst="bentConnector3">
            <a:avLst>
              <a:gd name="adj1" fmla="val 17717"/>
            </a:avLst>
          </a:prstGeom>
          <a:noFill/>
          <a:ln w="19050">
            <a:solidFill>
              <a:srgbClr val="EB590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8" name="텍스트 상자 107"/>
          <p:cNvSpPr txBox="1"/>
          <p:nvPr/>
        </p:nvSpPr>
        <p:spPr>
          <a:xfrm>
            <a:off x="2917858" y="403378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50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</a:p>
        </p:txBody>
      </p:sp>
      <p:sp>
        <p:nvSpPr>
          <p:cNvPr id="109" name="Shape 818"/>
          <p:cNvSpPr txBox="1"/>
          <p:nvPr/>
        </p:nvSpPr>
        <p:spPr>
          <a:xfrm>
            <a:off x="811770" y="6099706"/>
            <a:ext cx="224419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https://www.slideshare.net/deview/ai-67608549</a:t>
            </a:r>
          </a:p>
        </p:txBody>
      </p:sp>
    </p:spTree>
    <p:extLst>
      <p:ext uri="{BB962C8B-B14F-4D97-AF65-F5344CB8AC3E}">
        <p14:creationId xmlns:p14="http://schemas.microsoft.com/office/powerpoint/2010/main" val="106354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사용은 동일</a:t>
            </a:r>
            <a:endParaRPr kumimoji="1" lang="en-US" altLang="ko-KR" dirty="0"/>
          </a:p>
          <a:p>
            <a:r>
              <a:rPr kumimoji="1" lang="ko-KR" altLang="en-US" dirty="0"/>
              <a:t>학습에 필요한 데이터를 동적으로 생성</a:t>
            </a:r>
            <a:endParaRPr kumimoji="1" lang="en-US" altLang="ko-KR" dirty="0"/>
          </a:p>
          <a:p>
            <a:r>
              <a:rPr kumimoji="1" lang="ko-KR" altLang="en-US" dirty="0"/>
              <a:t>시뮬레이터를 사용하여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9300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아타리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https://www.youtube.com/watch?v=V1eYniJ0Rnk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532" y="1705452"/>
            <a:ext cx="3632923" cy="41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529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강화학습 예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쿠키런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77"/>
          <p:cNvSpPr txBox="1"/>
          <p:nvPr/>
        </p:nvSpPr>
        <p:spPr>
          <a:xfrm>
            <a:off x="2685327" y="5957172"/>
            <a:ext cx="3773346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100" dirty="0"/>
              <a:t>https://www.youtube.com/watch?v=exXD6wJLJ6s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1549899"/>
            <a:ext cx="5282557" cy="432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652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310360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61587460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Image Translation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3332450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06" y="1901757"/>
            <a:ext cx="5725513" cy="3871721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95946129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083" y="2345698"/>
            <a:ext cx="2677433" cy="3472026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221124" y="3079019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Discriminator. </a:t>
            </a:r>
            <a:r>
              <a:rPr kumimoji="1" lang="ko-KR" altLang="en-US" sz="1400" dirty="0"/>
              <a:t>판별기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이미지가 진짜인지 가짜인지 판별한다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4221124" y="4516762"/>
            <a:ext cx="359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Generator. </a:t>
            </a:r>
            <a:r>
              <a:rPr kumimoji="1" lang="ko-KR" altLang="en-US" sz="1400" dirty="0"/>
              <a:t>생성기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/>
              <a:t>노이즈에서 가짜 이미지를 생성한다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4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색깔을 고려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sp>
        <p:nvSpPr>
          <p:cNvPr id="27" name="Shape 356">
            <a:extLst>
              <a:ext uri="{FF2B5EF4-FFF2-40B4-BE49-F238E27FC236}">
                <a16:creationId xmlns:a16="http://schemas.microsoft.com/office/drawing/2014/main" id="{4D3C10FD-35A8-5941-AFE8-F9E947029306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8" name="Shape 357">
            <a:extLst>
              <a:ext uri="{FF2B5EF4-FFF2-40B4-BE49-F238E27FC236}">
                <a16:creationId xmlns:a16="http://schemas.microsoft.com/office/drawing/2014/main" id="{AD02169E-6204-A547-A3AD-36E3CC6E360F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56253907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진폐와 위폐를 구별하려는 경찰</a:t>
            </a:r>
            <a:r>
              <a:rPr kumimoji="1" lang="en-US" altLang="ko-KR" dirty="0"/>
              <a:t>(D)</a:t>
            </a:r>
          </a:p>
          <a:p>
            <a:r>
              <a:rPr kumimoji="1" lang="ko-KR" altLang="en-US" dirty="0"/>
              <a:t>경찰</a:t>
            </a:r>
            <a:r>
              <a:rPr kumimoji="1" lang="en-US" altLang="ko-KR" dirty="0"/>
              <a:t>(D)</a:t>
            </a:r>
            <a:r>
              <a:rPr kumimoji="1" lang="ko-KR" altLang="en-US" dirty="0"/>
              <a:t>이 진폐라 믿게 하려는 위조지폐범</a:t>
            </a:r>
            <a:r>
              <a:rPr kumimoji="1" lang="en-US" altLang="ko-KR" dirty="0"/>
              <a:t>(G)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위조 지폐 비유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C2AF53A7-C02D-4F66-A567-2B72772E2F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63" y="3171149"/>
            <a:ext cx="6177857" cy="30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2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일반적인 분류 학습이다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real</a:t>
            </a:r>
            <a:r>
              <a:rPr kumimoji="1" lang="ko-KR" altLang="en-US" dirty="0"/>
              <a:t> 데이터인지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가 생성한 </a:t>
            </a:r>
            <a:r>
              <a:rPr kumimoji="1" lang="en-US" altLang="ko-KR" dirty="0"/>
              <a:t>fake</a:t>
            </a:r>
            <a:r>
              <a:rPr kumimoji="1" lang="ko-KR" altLang="en-US" dirty="0"/>
              <a:t>인지를 분류하는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2224016" y="3993746"/>
            <a:ext cx="1011208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input</a:t>
            </a:r>
            <a:endParaRPr lang="en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4018985" y="3903472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3366868" y="41361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5528790" y="3949209"/>
            <a:ext cx="1456502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dirty="0"/>
              <a:t>Real or fake</a:t>
            </a:r>
            <a:endParaRPr lang="en" sz="20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4976768" y="4147811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8875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모델 </a:t>
            </a:r>
            <a:r>
              <a:rPr kumimoji="1" lang="en-US" altLang="ko-KR" dirty="0"/>
              <a:t>F, B</a:t>
            </a:r>
            <a:r>
              <a:rPr kumimoji="1" lang="ko-KR" altLang="en-US" dirty="0"/>
              <a:t>가 연결되어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 -&gt; z</a:t>
            </a:r>
          </a:p>
          <a:p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 -&gt; 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전체로 볼때는 </a:t>
            </a:r>
            <a:r>
              <a:rPr kumimoji="1" lang="en-US" altLang="ko-KR" dirty="0"/>
              <a:t>x -&gt; y</a:t>
            </a:r>
            <a:r>
              <a:rPr kumimoji="1" lang="ko-KR" altLang="en-US" dirty="0"/>
              <a:t>로 하는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모델로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데이터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로 학습 시키면</a:t>
            </a:r>
            <a:r>
              <a:rPr kumimoji="1" lang="en-US" altLang="ko-KR" dirty="0"/>
              <a:t>, 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모두가 동시에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연결된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74781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전이 학습의 경우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기존 모델에서 가져오고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B</a:t>
            </a:r>
            <a:r>
              <a:rPr kumimoji="1" lang="ko-KR" altLang="en-US" dirty="0"/>
              <a:t>만 학습하는 경우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F(conv </a:t>
            </a:r>
            <a:r>
              <a:rPr kumimoji="1" lang="ko-KR" altLang="en-US" dirty="0"/>
              <a:t>레이어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fix</a:t>
            </a:r>
            <a:r>
              <a:rPr kumimoji="1" lang="ko-KR" altLang="en-US" dirty="0"/>
              <a:t>시키고 </a:t>
            </a:r>
            <a:r>
              <a:rPr kumimoji="1" lang="en-US" altLang="ko-KR" dirty="0"/>
              <a:t>B(DNN)</a:t>
            </a:r>
            <a:r>
              <a:rPr kumimoji="1" lang="ko-KR" altLang="en-US" dirty="0"/>
              <a:t>만 학습 시킨다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A3562F8C-5A96-4FFD-A734-76AB78FE9ACC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90085B-8BC5-4AB0-95AC-5C252629D284}"/>
              </a:ext>
            </a:extLst>
          </p:cNvPr>
          <p:cNvSpPr txBox="1"/>
          <p:nvPr/>
        </p:nvSpPr>
        <p:spPr>
          <a:xfrm>
            <a:off x="2588666" y="35034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0FBD95-6B17-44C8-A627-52CA706E2121}"/>
              </a:ext>
            </a:extLst>
          </p:cNvPr>
          <p:cNvSpPr txBox="1"/>
          <p:nvPr/>
        </p:nvSpPr>
        <p:spPr>
          <a:xfrm>
            <a:off x="5487357" y="351014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7287564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ko-KR" altLang="en-US" dirty="0"/>
              <a:t>를 고정하고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쌍만을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학습시킬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있다면 </a:t>
            </a:r>
            <a:r>
              <a:rPr kumimoji="1" lang="en-US" altLang="ko-KR" dirty="0" err="1"/>
              <a:t>x,z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쌍이 없어도 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 </a:t>
            </a:r>
            <a:r>
              <a:rPr kumimoji="1" lang="ko-KR" altLang="en-US" dirty="0"/>
              <a:t>쌍을 가지고 </a:t>
            </a:r>
            <a:r>
              <a:rPr kumimoji="1" lang="en-US" altLang="ko-KR" dirty="0"/>
              <a:t>F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724847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D(Discriminator)</a:t>
            </a:r>
            <a:r>
              <a:rPr kumimoji="1" lang="ko-KR" altLang="en-US" dirty="0"/>
              <a:t>를 고정하고 </a:t>
            </a:r>
            <a:r>
              <a:rPr kumimoji="1" lang="en-US" altLang="ko-KR" dirty="0"/>
              <a:t>G(Generator)</a:t>
            </a:r>
            <a:r>
              <a:rPr kumimoji="1" lang="ko-KR" altLang="en-US" dirty="0"/>
              <a:t>를 학습 시킬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이 되도록하는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</a:t>
            </a:r>
            <a:r>
              <a:rPr kumimoji="1" lang="ko-KR" altLang="en-US" dirty="0"/>
              <a:t>의 출력이 </a:t>
            </a:r>
            <a:r>
              <a:rPr kumimoji="1" lang="en-US" altLang="ko-KR" dirty="0"/>
              <a:t>real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z</a:t>
            </a:r>
            <a:r>
              <a:rPr kumimoji="1" lang="ko-KR" altLang="en-US" dirty="0"/>
              <a:t>가 학습에 사용된 데이터와 유사하다는 의미</a:t>
            </a:r>
            <a:endParaRPr kumimoji="1" lang="en-US" altLang="ko-KR" dirty="0"/>
          </a:p>
          <a:p>
            <a:r>
              <a:rPr kumimoji="1" lang="ko-KR" altLang="en-US" dirty="0"/>
              <a:t>즉 사용된 데이터와 유사한 </a:t>
            </a:r>
            <a:r>
              <a:rPr kumimoji="1" lang="en-US" altLang="ko-KR" dirty="0"/>
              <a:t>z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출력되도록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G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562746" y="3823321"/>
            <a:ext cx="826139" cy="6686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</a:t>
            </a:r>
            <a:endParaRPr kumimoji="1" lang="ko-KR" altLang="en-US" dirty="0"/>
          </a:p>
        </p:txBody>
      </p:sp>
      <p:sp>
        <p:nvSpPr>
          <p:cNvPr id="15" name="Shape 294"/>
          <p:cNvSpPr txBox="1"/>
          <p:nvPr/>
        </p:nvSpPr>
        <p:spPr>
          <a:xfrm>
            <a:off x="1416102" y="3811669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x</a:t>
            </a:r>
            <a:endParaRPr lang="en" sz="2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910629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Shape 294"/>
          <p:cNvSpPr txBox="1"/>
          <p:nvPr/>
        </p:nvSpPr>
        <p:spPr>
          <a:xfrm>
            <a:off x="4194203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z</a:t>
            </a:r>
            <a:endParaRPr lang="en" sz="2800" dirty="0"/>
          </a:p>
        </p:txBody>
      </p:sp>
      <p:sp>
        <p:nvSpPr>
          <p:cNvPr id="18" name="오른쪽 화살표[R] 17"/>
          <p:cNvSpPr/>
          <p:nvPr/>
        </p:nvSpPr>
        <p:spPr>
          <a:xfrm>
            <a:off x="3520529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오른쪽 화살표[R] 15">
            <a:extLst>
              <a:ext uri="{FF2B5EF4-FFF2-40B4-BE49-F238E27FC236}">
                <a16:creationId xmlns:a16="http://schemas.microsoft.com/office/drawing/2014/main" id="{DBBAE621-4C73-446A-AD09-6330E55209BD}"/>
              </a:ext>
            </a:extLst>
          </p:cNvPr>
          <p:cNvSpPr/>
          <p:nvPr/>
        </p:nvSpPr>
        <p:spPr>
          <a:xfrm>
            <a:off x="4845124" y="4056009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Shape 294">
            <a:extLst>
              <a:ext uri="{FF2B5EF4-FFF2-40B4-BE49-F238E27FC236}">
                <a16:creationId xmlns:a16="http://schemas.microsoft.com/office/drawing/2014/main" id="{B6EF5682-0C19-40C4-A360-494429B81707}"/>
              </a:ext>
            </a:extLst>
          </p:cNvPr>
          <p:cNvSpPr txBox="1"/>
          <p:nvPr/>
        </p:nvSpPr>
        <p:spPr>
          <a:xfrm>
            <a:off x="7128698" y="3823321"/>
            <a:ext cx="453969" cy="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/>
              <a:t>y</a:t>
            </a:r>
            <a:endParaRPr lang="en" sz="2800" dirty="0"/>
          </a:p>
        </p:txBody>
      </p:sp>
      <p:sp>
        <p:nvSpPr>
          <p:cNvPr id="13" name="오른쪽 화살표[R] 17">
            <a:extLst>
              <a:ext uri="{FF2B5EF4-FFF2-40B4-BE49-F238E27FC236}">
                <a16:creationId xmlns:a16="http://schemas.microsoft.com/office/drawing/2014/main" id="{EC912CA0-EF99-440E-B8FA-7526110296BF}"/>
              </a:ext>
            </a:extLst>
          </p:cNvPr>
          <p:cNvSpPr/>
          <p:nvPr/>
        </p:nvSpPr>
        <p:spPr>
          <a:xfrm>
            <a:off x="6455024" y="4067660"/>
            <a:ext cx="478467" cy="170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3">
            <a:extLst>
              <a:ext uri="{FF2B5EF4-FFF2-40B4-BE49-F238E27FC236}">
                <a16:creationId xmlns:a16="http://schemas.microsoft.com/office/drawing/2014/main" id="{522DE420-A241-47B9-AFBE-4C980290A55D}"/>
              </a:ext>
            </a:extLst>
          </p:cNvPr>
          <p:cNvSpPr/>
          <p:nvPr/>
        </p:nvSpPr>
        <p:spPr>
          <a:xfrm>
            <a:off x="5497241" y="3823321"/>
            <a:ext cx="826139" cy="66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46E7B-5FC3-49DB-ACC4-E038D1AEFF20}"/>
              </a:ext>
            </a:extLst>
          </p:cNvPr>
          <p:cNvSpPr txBox="1"/>
          <p:nvPr/>
        </p:nvSpPr>
        <p:spPr>
          <a:xfrm>
            <a:off x="5497241" y="35346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</a:t>
            </a:r>
            <a:r>
              <a:rPr lang="ko-KR" altLang="en-US" sz="1200" dirty="0"/>
              <a:t>고정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21D62-ABF3-4639-9214-EA7C71E9B4CC}"/>
              </a:ext>
            </a:extLst>
          </p:cNvPr>
          <p:cNvSpPr txBox="1"/>
          <p:nvPr/>
        </p:nvSpPr>
        <p:spPr>
          <a:xfrm>
            <a:off x="2588666" y="352354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&lt;&lt;</a:t>
            </a:r>
            <a:r>
              <a:rPr lang="ko-KR" altLang="en-US" sz="1200" dirty="0"/>
              <a:t>학습</a:t>
            </a:r>
            <a:r>
              <a:rPr lang="en-US" altLang="ko-KR" sz="1200" dirty="0"/>
              <a:t>&gt;&gt;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266204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r>
              <a:rPr kumimoji="1" lang="en-US" altLang="ko-KR" dirty="0"/>
              <a:t>D </a:t>
            </a:r>
            <a:r>
              <a:rPr kumimoji="1" lang="ko-KR" altLang="en-US" dirty="0"/>
              <a:t>학습 시에는 </a:t>
            </a:r>
            <a:r>
              <a:rPr kumimoji="1" lang="en-US" altLang="ko-KR" dirty="0"/>
              <a:t>G</a:t>
            </a:r>
            <a:r>
              <a:rPr kumimoji="1" lang="ko-KR" altLang="en-US" dirty="0"/>
              <a:t>를 고정하고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번갈아 학습 시킨다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번갈아 가며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2389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15503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228489" y="51396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74569" y="559685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537527" y="46501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6274718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5040108" y="271184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644931" y="4044044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2930778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3843405" y="261438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66912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2257550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272036" y="2929260"/>
            <a:ext cx="2703153" cy="2543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729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다시 찾자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가르자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348"/>
          <p:cNvSpPr txBox="1"/>
          <p:nvPr/>
        </p:nvSpPr>
        <p:spPr>
          <a:xfrm>
            <a:off x="6771351" y="571643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349"/>
          <p:cNvSpPr txBox="1"/>
          <p:nvPr/>
        </p:nvSpPr>
        <p:spPr>
          <a:xfrm>
            <a:off x="1515026" y="57563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350"/>
          <p:cNvSpPr/>
          <p:nvPr/>
        </p:nvSpPr>
        <p:spPr>
          <a:xfrm>
            <a:off x="6128401" y="3448172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2503851" y="4931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352"/>
          <p:cNvSpPr/>
          <p:nvPr/>
        </p:nvSpPr>
        <p:spPr>
          <a:xfrm>
            <a:off x="3637026" y="412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353"/>
          <p:cNvSpPr/>
          <p:nvPr/>
        </p:nvSpPr>
        <p:spPr>
          <a:xfrm>
            <a:off x="4762176" y="50333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354"/>
          <p:cNvSpPr/>
          <p:nvPr/>
        </p:nvSpPr>
        <p:spPr>
          <a:xfrm>
            <a:off x="5405101" y="38277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355"/>
          <p:cNvSpPr/>
          <p:nvPr/>
        </p:nvSpPr>
        <p:spPr>
          <a:xfrm>
            <a:off x="3999126" y="46705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358"/>
          <p:cNvSpPr/>
          <p:nvPr/>
        </p:nvSpPr>
        <p:spPr>
          <a:xfrm>
            <a:off x="6482151" y="278301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359"/>
          <p:cNvSpPr/>
          <p:nvPr/>
        </p:nvSpPr>
        <p:spPr>
          <a:xfrm>
            <a:off x="6851726" y="3243760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360"/>
          <p:cNvSpPr/>
          <p:nvPr/>
        </p:nvSpPr>
        <p:spPr>
          <a:xfrm>
            <a:off x="29577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" name="Shape 361"/>
          <p:cNvSpPr/>
          <p:nvPr/>
        </p:nvSpPr>
        <p:spPr>
          <a:xfrm>
            <a:off x="1973126" y="4189635"/>
            <a:ext cx="289200" cy="261000"/>
          </a:xfrm>
          <a:prstGeom prst="flowChartConnector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362"/>
          <p:cNvSpPr/>
          <p:nvPr/>
        </p:nvSpPr>
        <p:spPr>
          <a:xfrm>
            <a:off x="4390626" y="375553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1" name="Shape 363"/>
          <p:cNvSpPr/>
          <p:nvPr/>
        </p:nvSpPr>
        <p:spPr>
          <a:xfrm>
            <a:off x="5762751" y="3020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364"/>
          <p:cNvSpPr/>
          <p:nvPr/>
        </p:nvSpPr>
        <p:spPr>
          <a:xfrm>
            <a:off x="3347813" y="5033335"/>
            <a:ext cx="289200" cy="2610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" name="Shape 365"/>
          <p:cNvSpPr/>
          <p:nvPr/>
        </p:nvSpPr>
        <p:spPr>
          <a:xfrm>
            <a:off x="4173651" y="3281285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367"/>
          <p:cNvSpPr txBox="1"/>
          <p:nvPr/>
        </p:nvSpPr>
        <p:spPr>
          <a:xfrm>
            <a:off x="628650" y="258213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뻘겋다</a:t>
            </a:r>
          </a:p>
        </p:txBody>
      </p:sp>
      <p:sp>
        <p:nvSpPr>
          <p:cNvPr id="26" name="Shape 368"/>
          <p:cNvSpPr txBox="1"/>
          <p:nvPr/>
        </p:nvSpPr>
        <p:spPr>
          <a:xfrm>
            <a:off x="628650" y="4986985"/>
            <a:ext cx="1005601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퍼렇다</a:t>
            </a:r>
          </a:p>
        </p:txBody>
      </p: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356">
            <a:extLst>
              <a:ext uri="{FF2B5EF4-FFF2-40B4-BE49-F238E27FC236}">
                <a16:creationId xmlns:a16="http://schemas.microsoft.com/office/drawing/2014/main" id="{82EAEF03-EE45-9048-8A9A-0496FE8D0012}"/>
              </a:ext>
            </a:extLst>
          </p:cNvPr>
          <p:cNvSpPr txBox="1"/>
          <p:nvPr/>
        </p:nvSpPr>
        <p:spPr>
          <a:xfrm>
            <a:off x="1808450" y="3401835"/>
            <a:ext cx="136625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30" name="Shape 357">
            <a:extLst>
              <a:ext uri="{FF2B5EF4-FFF2-40B4-BE49-F238E27FC236}">
                <a16:creationId xmlns:a16="http://schemas.microsoft.com/office/drawing/2014/main" id="{2D0F781C-5EAB-0545-97D0-32F3263EAC86}"/>
              </a:ext>
            </a:extLst>
          </p:cNvPr>
          <p:cNvSpPr txBox="1"/>
          <p:nvPr/>
        </p:nvSpPr>
        <p:spPr>
          <a:xfrm>
            <a:off x="6320851" y="4450635"/>
            <a:ext cx="9846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37125304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36869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811230" y="52375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400017" y="457175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905085" y="340037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915139" y="304421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835038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110055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023484" y="3122600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093588" y="48069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983623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508905" y="3200990"/>
            <a:ext cx="2299228" cy="2036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7096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578139" y="486662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39157" y="502340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279909" y="450010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436325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840223" y="334250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3920406" y="402849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410954" y="357248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210250" y="463984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9223269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835400" y="3200991"/>
            <a:ext cx="1600926" cy="14558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942129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3972518" y="448266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710442" y="4699222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5008916" y="423311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035950" y="392373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3855719" y="371124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33934" y="4325889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730280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3995927" y="3356029"/>
            <a:ext cx="1219540" cy="9698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1629577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09660" y="41448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81173" y="41833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867799" y="40726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5151264" y="37292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747953" y="3452588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190319" y="381465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092997" y="366033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150573" y="343574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6401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6918974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G, D </a:t>
            </a:r>
            <a:r>
              <a:rPr lang="ko-KR" altLang="en-US" dirty="0"/>
              <a:t>학습 예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59041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72B2ADB6-ECD3-4166-B3D0-D4BB99507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학습 데이터의 </a:t>
            </a:r>
            <a:r>
              <a:rPr kumimoji="1" lang="en-US" altLang="ko-KR" dirty="0"/>
              <a:t>boundary</a:t>
            </a:r>
            <a:r>
              <a:rPr kumimoji="1" lang="ko-KR" altLang="en-US" dirty="0"/>
              <a:t>를 구할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D3FC27C-35B9-43C0-8150-25309F6C08D2}"/>
              </a:ext>
            </a:extLst>
          </p:cNvPr>
          <p:cNvSpPr/>
          <p:nvPr/>
        </p:nvSpPr>
        <p:spPr>
          <a:xfrm>
            <a:off x="4150573" y="3557151"/>
            <a:ext cx="889535" cy="672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244644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420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기준이 선이다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347"/>
          <p:cNvCxnSpPr/>
          <p:nvPr/>
        </p:nvCxnSpPr>
        <p:spPr>
          <a:xfrm rot="10800000" flipH="1">
            <a:off x="1634251" y="5747460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366"/>
          <p:cNvCxnSpPr/>
          <p:nvPr/>
        </p:nvCxnSpPr>
        <p:spPr>
          <a:xfrm flipH="1">
            <a:off x="1690001" y="2731485"/>
            <a:ext cx="14100" cy="3044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378"/>
          <p:cNvCxnSpPr/>
          <p:nvPr/>
        </p:nvCxnSpPr>
        <p:spPr>
          <a:xfrm>
            <a:off x="2684875" y="2682985"/>
            <a:ext cx="3145500" cy="281160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379"/>
          <p:cNvSpPr txBox="1"/>
          <p:nvPr/>
        </p:nvSpPr>
        <p:spPr>
          <a:xfrm>
            <a:off x="2311225" y="2146710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9" name="Shape 407"/>
          <p:cNvSpPr txBox="1">
            <a:spLocks/>
          </p:cNvSpPr>
          <p:nvPr/>
        </p:nvSpPr>
        <p:spPr>
          <a:xfrm>
            <a:off x="4257625" y="2594766"/>
            <a:ext cx="4106446" cy="1172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귤일 때</a:t>
            </a:r>
            <a:r>
              <a:rPr lang="ko-KR" altLang="en-US" dirty="0"/>
              <a:t>에</a:t>
            </a:r>
            <a:r>
              <a:rPr lang="en" dirty="0"/>
              <a:t>는 값</a:t>
            </a:r>
            <a:r>
              <a:rPr lang="ko-KR" altLang="en-US" dirty="0"/>
              <a:t>이 기준이었는데</a:t>
            </a:r>
            <a:r>
              <a:rPr lang="en-US" altLang="ko-KR" dirty="0"/>
              <a:t>,</a:t>
            </a:r>
            <a:endParaRPr lang="en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dirty="0"/>
              <a:t>이젠 기준이 선이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291135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1">
            <a:extLst>
              <a:ext uri="{FF2B5EF4-FFF2-40B4-BE49-F238E27FC236}">
                <a16:creationId xmlns:a16="http://schemas.microsoft.com/office/drawing/2014/main" id="{3D3A0A0B-8B4C-4762-979D-237A02026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48" y="1656102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최종적으로 학습 데이터와 같은 분포의 데이터를 생성하도록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학습된다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A0D7A-2383-4302-870A-70753BF1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</a:t>
            </a:r>
            <a:r>
              <a:rPr lang="ko-KR" altLang="en-US" dirty="0"/>
              <a:t>의 학습 결과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6FD3D-7B7B-42D1-A40A-84BD3FD6D0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15">
            <a:extLst>
              <a:ext uri="{FF2B5EF4-FFF2-40B4-BE49-F238E27FC236}">
                <a16:creationId xmlns:a16="http://schemas.microsoft.com/office/drawing/2014/main" id="{15DF4E6A-C47D-4ADF-9258-61E61F92A0A8}"/>
              </a:ext>
            </a:extLst>
          </p:cNvPr>
          <p:cNvSpPr/>
          <p:nvPr/>
        </p:nvSpPr>
        <p:spPr>
          <a:xfrm>
            <a:off x="2505334" y="2363100"/>
            <a:ext cx="4341877" cy="3655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6" name="타원 3">
            <a:extLst>
              <a:ext uri="{FF2B5EF4-FFF2-40B4-BE49-F238E27FC236}">
                <a16:creationId xmlns:a16="http://schemas.microsoft.com/office/drawing/2014/main" id="{808CC749-D939-4339-9BB7-E24E69979F51}"/>
              </a:ext>
            </a:extLst>
          </p:cNvPr>
          <p:cNvSpPr/>
          <p:nvPr/>
        </p:nvSpPr>
        <p:spPr>
          <a:xfrm>
            <a:off x="4220677" y="36836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7" name="타원 4">
            <a:extLst>
              <a:ext uri="{FF2B5EF4-FFF2-40B4-BE49-F238E27FC236}">
                <a16:creationId xmlns:a16="http://schemas.microsoft.com/office/drawing/2014/main" id="{8D5CA07B-F16F-4270-B04C-65ACFBCE113E}"/>
              </a:ext>
            </a:extLst>
          </p:cNvPr>
          <p:cNvSpPr/>
          <p:nvPr/>
        </p:nvSpPr>
        <p:spPr>
          <a:xfrm>
            <a:off x="4373077" y="383601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868E7B60-76B6-4FA8-9E22-19743FF386F4}"/>
              </a:ext>
            </a:extLst>
          </p:cNvPr>
          <p:cNvSpPr/>
          <p:nvPr/>
        </p:nvSpPr>
        <p:spPr>
          <a:xfrm>
            <a:off x="4474142" y="3557152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F65B5119-B4C0-4267-B7A4-CEBEEF066E21}"/>
              </a:ext>
            </a:extLst>
          </p:cNvPr>
          <p:cNvSpPr/>
          <p:nvPr/>
        </p:nvSpPr>
        <p:spPr>
          <a:xfrm>
            <a:off x="4780546" y="3747948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0" name="타원 7">
            <a:extLst>
              <a:ext uri="{FF2B5EF4-FFF2-40B4-BE49-F238E27FC236}">
                <a16:creationId xmlns:a16="http://schemas.microsoft.com/office/drawing/2014/main" id="{4B663C86-EED9-4F75-B07D-8D7B1443C823}"/>
              </a:ext>
            </a:extLst>
          </p:cNvPr>
          <p:cNvSpPr/>
          <p:nvPr/>
        </p:nvSpPr>
        <p:spPr>
          <a:xfrm>
            <a:off x="4207120" y="391016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1" name="타원 8">
            <a:extLst>
              <a:ext uri="{FF2B5EF4-FFF2-40B4-BE49-F238E27FC236}">
                <a16:creationId xmlns:a16="http://schemas.microsoft.com/office/drawing/2014/main" id="{0D1ED2E6-87BD-4A17-A622-8FB749E0B677}"/>
              </a:ext>
            </a:extLst>
          </p:cNvPr>
          <p:cNvSpPr/>
          <p:nvPr/>
        </p:nvSpPr>
        <p:spPr>
          <a:xfrm>
            <a:off x="4679480" y="3969329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2" name="타원 9">
            <a:extLst>
              <a:ext uri="{FF2B5EF4-FFF2-40B4-BE49-F238E27FC236}">
                <a16:creationId xmlns:a16="http://schemas.microsoft.com/office/drawing/2014/main" id="{4BADE4EC-C285-45B2-A19E-13AC145183B9}"/>
              </a:ext>
            </a:extLst>
          </p:cNvPr>
          <p:cNvSpPr/>
          <p:nvPr/>
        </p:nvSpPr>
        <p:spPr>
          <a:xfrm>
            <a:off x="4474142" y="411478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3" name="타원 10">
            <a:extLst>
              <a:ext uri="{FF2B5EF4-FFF2-40B4-BE49-F238E27FC236}">
                <a16:creationId xmlns:a16="http://schemas.microsoft.com/office/drawing/2014/main" id="{6E534C9F-5371-454D-B08D-BEA755017AC0}"/>
              </a:ext>
            </a:extLst>
          </p:cNvPr>
          <p:cNvSpPr/>
          <p:nvPr/>
        </p:nvSpPr>
        <p:spPr>
          <a:xfrm>
            <a:off x="4910327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4" name="타원 11">
            <a:extLst>
              <a:ext uri="{FF2B5EF4-FFF2-40B4-BE49-F238E27FC236}">
                <a16:creationId xmlns:a16="http://schemas.microsoft.com/office/drawing/2014/main" id="{2C84682B-7E47-4475-870D-C50060103D52}"/>
              </a:ext>
            </a:extLst>
          </p:cNvPr>
          <p:cNvSpPr/>
          <p:nvPr/>
        </p:nvSpPr>
        <p:spPr>
          <a:xfrm>
            <a:off x="4493832" y="3954353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5" name="타원 12">
            <a:extLst>
              <a:ext uri="{FF2B5EF4-FFF2-40B4-BE49-F238E27FC236}">
                <a16:creationId xmlns:a16="http://schemas.microsoft.com/office/drawing/2014/main" id="{09753803-274B-490A-AA6F-F077BADEEDC5}"/>
              </a:ext>
            </a:extLst>
          </p:cNvPr>
          <p:cNvSpPr/>
          <p:nvPr/>
        </p:nvSpPr>
        <p:spPr>
          <a:xfrm>
            <a:off x="4575208" y="3763241"/>
            <a:ext cx="129781" cy="11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6" name="타원 13">
            <a:extLst>
              <a:ext uri="{FF2B5EF4-FFF2-40B4-BE49-F238E27FC236}">
                <a16:creationId xmlns:a16="http://schemas.microsoft.com/office/drawing/2014/main" id="{D7CE7C01-588A-4183-8B2D-2F2693A1D20C}"/>
              </a:ext>
            </a:extLst>
          </p:cNvPr>
          <p:cNvSpPr/>
          <p:nvPr/>
        </p:nvSpPr>
        <p:spPr>
          <a:xfrm>
            <a:off x="4219087" y="403639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8428-663C-4CBF-806C-88D1CD9B9EB5}"/>
              </a:ext>
            </a:extLst>
          </p:cNvPr>
          <p:cNvSpPr/>
          <p:nvPr/>
        </p:nvSpPr>
        <p:spPr>
          <a:xfrm>
            <a:off x="4631487" y="40387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64C309-AE94-4204-807F-BBEDFC899F02}"/>
              </a:ext>
            </a:extLst>
          </p:cNvPr>
          <p:cNvSpPr/>
          <p:nvPr/>
        </p:nvSpPr>
        <p:spPr>
          <a:xfrm>
            <a:off x="4774344" y="393567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1DE42E-4F8D-4243-9CC3-52A95150C44B}"/>
              </a:ext>
            </a:extLst>
          </p:cNvPr>
          <p:cNvSpPr/>
          <p:nvPr/>
        </p:nvSpPr>
        <p:spPr>
          <a:xfrm>
            <a:off x="4845676" y="377012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357028-8EEC-4C40-BD23-CA0EA3BA7D87}"/>
              </a:ext>
            </a:extLst>
          </p:cNvPr>
          <p:cNvSpPr/>
          <p:nvPr/>
        </p:nvSpPr>
        <p:spPr>
          <a:xfrm>
            <a:off x="4680522" y="3597097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960AF-B575-46F6-8109-7CA288369088}"/>
              </a:ext>
            </a:extLst>
          </p:cNvPr>
          <p:cNvSpPr/>
          <p:nvPr/>
        </p:nvSpPr>
        <p:spPr>
          <a:xfrm>
            <a:off x="4291643" y="3797573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3B27309-FB7B-42CC-9FEA-0E3E7412597A}"/>
              </a:ext>
            </a:extLst>
          </p:cNvPr>
          <p:cNvSpPr/>
          <p:nvPr/>
        </p:nvSpPr>
        <p:spPr>
          <a:xfrm>
            <a:off x="4143272" y="3753381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C2D462-D067-45FA-BBBC-617070B89A69}"/>
              </a:ext>
            </a:extLst>
          </p:cNvPr>
          <p:cNvSpPr/>
          <p:nvPr/>
        </p:nvSpPr>
        <p:spPr>
          <a:xfrm>
            <a:off x="4353624" y="3513065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6AF0B4B-6454-44DA-A65B-23B3643498F1}"/>
              </a:ext>
            </a:extLst>
          </p:cNvPr>
          <p:cNvSpPr/>
          <p:nvPr/>
        </p:nvSpPr>
        <p:spPr>
          <a:xfrm>
            <a:off x="4373077" y="4108756"/>
            <a:ext cx="140208" cy="156780"/>
          </a:xfrm>
          <a:prstGeom prst="ellipse">
            <a:avLst/>
          </a:prstGeom>
          <a:solidFill>
            <a:srgbClr val="FFF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kumimoji="1" lang="ko-KR" alt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15F40-E060-493E-BEDC-C4FD349A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4583414"/>
            <a:ext cx="63722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181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생성기는 판별기가 구별 못하는 가짜 이미지를 생성한다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학습이 완료되면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55" y="3513393"/>
            <a:ext cx="7518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6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진짜 이미지는 구하기 쉽다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판별기를 학습시키기 위한 가짜 이미지를 따로 준비하지 않았다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레이블링 데이터 없이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43471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생성기의 목적은 판별기가 구별하지 못하게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판별기 없이는 생성기도 학습하지 못한다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생성기의 출력을 판별기의 입력으로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의 의미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생성기 학습을 위한 판별기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94559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MNIST </a:t>
            </a:r>
            <a:r>
              <a:rPr kumimoji="1" lang="ko-KR" altLang="en-US" dirty="0"/>
              <a:t>데이터 각각은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차원의 한 점</a:t>
            </a:r>
            <a:endParaRPr kumimoji="1" lang="en-US" altLang="ko-KR" dirty="0"/>
          </a:p>
          <a:p>
            <a:r>
              <a:rPr kumimoji="1" lang="en-US" altLang="ko-KR" dirty="0"/>
              <a:t>MNIST </a:t>
            </a:r>
            <a:r>
              <a:rPr kumimoji="1" lang="ko-KR" altLang="en-US" dirty="0"/>
              <a:t>각 데이터를 </a:t>
            </a:r>
            <a:r>
              <a:rPr kumimoji="1" lang="en-US" altLang="ko-KR" dirty="0"/>
              <a:t>784 </a:t>
            </a:r>
            <a:r>
              <a:rPr kumimoji="1" lang="ko-KR" altLang="en-US" dirty="0"/>
              <a:t>차원 공간에 점을 찍으면 극히 작은 영역 모여 있을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 영역의 점들은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같은 영상에 해당한다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D67FDD-051C-4AA3-AF7D-6F570B1D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85" y="4411959"/>
            <a:ext cx="2607445" cy="17997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7CB521-1EB6-4FE2-AB81-72751144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126209"/>
            <a:ext cx="247650" cy="2857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1C228F-56A5-4357-A38D-CE3CF710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4471952"/>
            <a:ext cx="276225" cy="266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3DFB013-5B79-46EA-BD82-743E2EFD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32" y="5935438"/>
            <a:ext cx="285750" cy="2762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4DF2BA-CF05-4D90-BBF7-3B933F2E3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979" y="4605302"/>
            <a:ext cx="257175" cy="24765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0A6EF9F-E7A7-4AF6-954B-37070A40F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813" y="5631224"/>
            <a:ext cx="228600" cy="238125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472B0B-2C79-4F14-BE48-FC650680DB8F}"/>
              </a:ext>
            </a:extLst>
          </p:cNvPr>
          <p:cNvCxnSpPr>
            <a:cxnSpLocks/>
          </p:cNvCxnSpPr>
          <p:nvPr/>
        </p:nvCxnSpPr>
        <p:spPr>
          <a:xfrm flipH="1">
            <a:off x="4640802" y="4738652"/>
            <a:ext cx="1273436" cy="573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E1D7B72-EB0E-4188-A451-856241C18973}"/>
              </a:ext>
            </a:extLst>
          </p:cNvPr>
          <p:cNvCxnSpPr>
            <a:cxnSpLocks/>
          </p:cNvCxnSpPr>
          <p:nvPr/>
        </p:nvCxnSpPr>
        <p:spPr>
          <a:xfrm flipH="1" flipV="1">
            <a:off x="5171219" y="5457067"/>
            <a:ext cx="1015313" cy="61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F1D948-5532-4DC8-BFFF-3CA006EA7AED}"/>
              </a:ext>
            </a:extLst>
          </p:cNvPr>
          <p:cNvCxnSpPr>
            <a:cxnSpLocks/>
          </p:cNvCxnSpPr>
          <p:nvPr/>
        </p:nvCxnSpPr>
        <p:spPr>
          <a:xfrm flipH="1">
            <a:off x="4548094" y="4408064"/>
            <a:ext cx="252506" cy="62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842D53-3C35-48A0-A958-2CF9B2541B83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335413" y="5578511"/>
            <a:ext cx="1349584" cy="1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DE771F-E8B5-4727-B6B7-5C63EAF08244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432154" y="4729127"/>
            <a:ext cx="1157197" cy="12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849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</a:t>
            </a:r>
            <a:r>
              <a:rPr kumimoji="1" lang="ko-KR" altLang="en-US" dirty="0"/>
              <a:t>는 대상 입력이 그 영역에 포함 여부를 판단한다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</a:t>
            </a:r>
            <a:r>
              <a:rPr kumimoji="1" lang="en-US" altLang="ko-KR" dirty="0"/>
              <a:t>D</a:t>
            </a:r>
            <a:r>
              <a:rPr kumimoji="1" lang="ko-KR" altLang="en-US" dirty="0"/>
              <a:t>를 만족하도록 학습된다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는 출력이 그 영역 안에 포함되도록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영역 안에 포함된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출력은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즉 </a:t>
            </a:r>
            <a:r>
              <a:rPr kumimoji="1" lang="en-US" altLang="ko-KR" dirty="0"/>
              <a:t>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MNIST</a:t>
            </a:r>
            <a:r>
              <a:rPr kumimoji="1" lang="ko-KR" altLang="en-US" dirty="0"/>
              <a:t>와 유사한 영상을 출력하도록 학습된다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</a:t>
            </a:r>
            <a:r>
              <a:rPr kumimoji="1" lang="ko-KR" altLang="en-US" dirty="0"/>
              <a:t>의 입력이 무엇이라도 영역에 포함된 출력으로 학습된다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그래서 학습 시에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입력을 임의의 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무엇이라도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85169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공간의 다른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평행 사변형[P] 4"/>
          <p:cNvSpPr/>
          <p:nvPr/>
        </p:nvSpPr>
        <p:spPr>
          <a:xfrm>
            <a:off x="3029136" y="4281490"/>
            <a:ext cx="2535922" cy="1116419"/>
          </a:xfrm>
          <a:prstGeom prst="parallelogram">
            <a:avLst>
              <a:gd name="adj" fmla="val 685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4432633" y="4036942"/>
            <a:ext cx="1807535" cy="98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809853" y="3664561"/>
            <a:ext cx="622780" cy="116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 flipV="1">
            <a:off x="4315675" y="5047126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/>
          <p:cNvSpPr/>
          <p:nvPr/>
        </p:nvSpPr>
        <p:spPr>
          <a:xfrm flipH="1" flipV="1">
            <a:off x="3751374" y="4835695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/>
          <p:cNvSpPr/>
          <p:nvPr/>
        </p:nvSpPr>
        <p:spPr>
          <a:xfrm flipH="1" flipV="1">
            <a:off x="4030636" y="4940708"/>
            <a:ext cx="116958" cy="85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4121243" y="3600673"/>
            <a:ext cx="1330076" cy="129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상자 20"/>
          <p:cNvSpPr txBox="1"/>
          <p:nvPr/>
        </p:nvSpPr>
        <p:spPr>
          <a:xfrm>
            <a:off x="5220463" y="2682712"/>
            <a:ext cx="779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/>
              <a:t>?</a:t>
            </a:r>
            <a:endParaRPr kumimoji="1" lang="ko-KR" altLang="en-US" sz="6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48" y="2806950"/>
            <a:ext cx="774700" cy="8509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98" y="3300342"/>
            <a:ext cx="723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516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GAN</a:t>
            </a:r>
            <a:r>
              <a:rPr kumimoji="1" lang="ko-KR" altLang="en-US" dirty="0"/>
              <a:t>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1" y="3476530"/>
            <a:ext cx="6948624" cy="2560548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https://www.youtube.com/watch?v=mfx7uAkUtCI</a:t>
            </a:r>
          </a:p>
        </p:txBody>
      </p:sp>
    </p:spTree>
    <p:extLst>
      <p:ext uri="{BB962C8B-B14F-4D97-AF65-F5344CB8AC3E}">
        <p14:creationId xmlns:p14="http://schemas.microsoft.com/office/powerpoint/2010/main" val="18649114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805906"/>
            <a:ext cx="6096000" cy="29464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잠재 공간 상의 중간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8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https://medium.com/@juliendespois/latent-space-visualization-deep-learning-bits-2-bd09a46920df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104306344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중간 점 다른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00" y="2055747"/>
            <a:ext cx="6331400" cy="3998424"/>
          </a:xfrm>
          <a:prstGeom prst="rect">
            <a:avLst/>
          </a:prstGeom>
        </p:spPr>
      </p:pic>
      <p:sp>
        <p:nvSpPr>
          <p:cNvPr id="6" name="Shape 804"/>
          <p:cNvSpPr txBox="1"/>
          <p:nvPr/>
        </p:nvSpPr>
        <p:spPr>
          <a:xfrm>
            <a:off x="6442656" y="6118059"/>
            <a:ext cx="2072694" cy="2257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de-DE" sz="600" dirty="0"/>
              <a:t>https://arxiv.org/abs/1707.02392v1</a:t>
            </a:r>
            <a:endParaRPr lang="en" sz="600" dirty="0"/>
          </a:p>
        </p:txBody>
      </p:sp>
    </p:spTree>
    <p:extLst>
      <p:ext uri="{BB962C8B-B14F-4D97-AF65-F5344CB8AC3E}">
        <p14:creationId xmlns:p14="http://schemas.microsoft.com/office/powerpoint/2010/main" val="85836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 기준의 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414"/>
          <p:cNvSpPr txBox="1"/>
          <p:nvPr/>
        </p:nvSpPr>
        <p:spPr>
          <a:xfrm>
            <a:off x="6239279" y="3652399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6" name="Shape 415"/>
          <p:cNvSpPr txBox="1"/>
          <p:nvPr/>
        </p:nvSpPr>
        <p:spPr>
          <a:xfrm>
            <a:off x="4397367" y="4424433"/>
            <a:ext cx="1466400" cy="5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10" name="Shape 419"/>
          <p:cNvSpPr txBox="1"/>
          <p:nvPr/>
        </p:nvSpPr>
        <p:spPr>
          <a:xfrm>
            <a:off x="8171164" y="516871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크기</a:t>
            </a:r>
          </a:p>
        </p:txBody>
      </p:sp>
      <p:sp>
        <p:nvSpPr>
          <p:cNvPr id="11" name="Shape 420"/>
          <p:cNvSpPr txBox="1"/>
          <p:nvPr/>
        </p:nvSpPr>
        <p:spPr>
          <a:xfrm>
            <a:off x="3701153" y="276384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색깔</a:t>
            </a:r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49" y="2017754"/>
            <a:ext cx="7762315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크기하고 색깔하고 같이 고려해서 어느정도 이상이면 익은 거</a:t>
            </a:r>
            <a:endParaRPr lang="en" dirty="0"/>
          </a:p>
        </p:txBody>
      </p:sp>
      <p:cxnSp>
        <p:nvCxnSpPr>
          <p:cNvPr id="16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1250271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영상 인식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6706328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영상 내에서 대상을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그 대상을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영상 인식</a:t>
            </a:r>
            <a:r>
              <a:rPr kumimoji="1" lang="en-US" altLang="ko-KR" dirty="0"/>
              <a:t>(recognition)</a:t>
            </a:r>
            <a:r>
              <a:rPr kumimoji="1" lang="ko-KR" altLang="en-US" dirty="0"/>
              <a:t>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640525" y="839680"/>
            <a:ext cx="7886700" cy="646331"/>
          </a:xfrm>
        </p:spPr>
        <p:txBody>
          <a:bodyPr/>
          <a:lstStyle/>
          <a:p>
            <a:r>
              <a:rPr kumimoji="1" lang="ko-KR" altLang="en-US" dirty="0"/>
              <a:t>영상 인식</a:t>
            </a:r>
            <a:r>
              <a:rPr kumimoji="1" lang="en-US" altLang="ko-KR" dirty="0"/>
              <a:t>(image recognition)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753" y="3630002"/>
            <a:ext cx="4334494" cy="215123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https://azati.com/image-detection-recognition-and-classification-with-machine-learning/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2723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보통 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된 결과를 박스로 표시한다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위치를 나타낸다고 해서 </a:t>
            </a:r>
            <a:r>
              <a:rPr kumimoji="1" lang="en-US" altLang="ko-KR" dirty="0"/>
              <a:t>localization</a:t>
            </a:r>
            <a:r>
              <a:rPr kumimoji="1" lang="ko-KR" altLang="en-US" dirty="0"/>
              <a:t>이라고도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박스 내의 영상을 분류</a:t>
            </a:r>
            <a:r>
              <a:rPr kumimoji="1" lang="en-US" altLang="ko-KR" dirty="0"/>
              <a:t>(classification)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</a:t>
            </a:r>
            <a:r>
              <a:rPr kumimoji="1" lang="en-US" altLang="ko-KR" dirty="0"/>
              <a:t>(detection)</a:t>
            </a:r>
            <a:r>
              <a:rPr kumimoji="1" lang="ko-KR" altLang="en-US" dirty="0"/>
              <a:t>와 분류</a:t>
            </a:r>
            <a:r>
              <a:rPr kumimoji="1" lang="en-US" altLang="ko-KR" dirty="0"/>
              <a:t>(classification)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590998"/>
            <a:ext cx="7188200" cy="24384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EE64EE-B518-2248-B455-FB478577C5E4}"/>
              </a:ext>
            </a:extLst>
          </p:cNvPr>
          <p:cNvSpPr txBox="1"/>
          <p:nvPr/>
        </p:nvSpPr>
        <p:spPr>
          <a:xfrm>
            <a:off x="3811980" y="6029398"/>
            <a:ext cx="51101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3"/>
              </a:rPr>
              <a:t>https://www.commonlounge.com/discussion/c9975025c9ff473c8f9ed2c4b1c3ea6a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805334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작업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탐지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동시에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이로 인해 속도가 느리거나 혹은 정확도가 떨어진다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정도의 소수 클래스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현황</a:t>
            </a:r>
          </a:p>
        </p:txBody>
      </p:sp>
    </p:spTree>
    <p:extLst>
      <p:ext uri="{BB962C8B-B14F-4D97-AF65-F5344CB8AC3E}">
        <p14:creationId xmlns:p14="http://schemas.microsoft.com/office/powerpoint/2010/main" val="160897890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분류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전체에 대한 분류</a:t>
            </a:r>
            <a:endParaRPr kumimoji="1" lang="en-US" altLang="ko-KR" dirty="0"/>
          </a:p>
          <a:p>
            <a:r>
              <a:rPr kumimoji="1" lang="ko-KR" altLang="en-US" dirty="0"/>
              <a:t>위치 탐지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영상 내에서 대상의 위치 탐지</a:t>
            </a:r>
            <a:endParaRPr kumimoji="1" lang="en-US" altLang="ko-KR" dirty="0"/>
          </a:p>
          <a:p>
            <a:r>
              <a:rPr kumimoji="1" lang="ko-KR" altLang="en-US" dirty="0"/>
              <a:t>영상 인식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위치 탐지와 대상의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영상인식 작업 요약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EC6BE-1CF9-DF4C-A8AA-26FB4F8F94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969" y="3868591"/>
            <a:ext cx="5681504" cy="1863429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000" dirty="0">
                <a:ea typeface="나눔고딕" panose="020D0604000000000000"/>
                <a:hlinkClick r:id="rId3"/>
              </a:rPr>
              <a:t>https://medium.com/comet-app/review-of-deep-learning-algorithms-for-object-detection-c1f3d437b852</a:t>
            </a:r>
            <a:endParaRPr kumimoji="1" lang="en-US" altLang="ko-KR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9428927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크게 두 종류로 나뉜다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영역을 분류하는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RCNN, Fast RCNN, Faster RCNN, Mask RCNN)</a:t>
            </a:r>
          </a:p>
          <a:p>
            <a:r>
              <a:rPr kumimoji="1" lang="ko-KR" altLang="en-US" dirty="0"/>
              <a:t>영역 찾기와 분류를 동시에 하는 모델들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YOLO, SSD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496044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30703C0-A15C-4F64-9DAF-24A7E3906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영상 인식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6291566" y="6116891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https://arxiv.org/pdf/1905.05055.pdf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B1C595-3F80-4E41-B7B9-D8770E8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34" y="191476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6193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*-RCNN </a:t>
            </a:r>
            <a:r>
              <a:rPr kumimoji="1" lang="ko-KR" altLang="en-US" dirty="0"/>
              <a:t>방법들</a:t>
            </a:r>
            <a:endParaRPr kumimoji="1" lang="en-US" altLang="ko-KR" dirty="0"/>
          </a:p>
          <a:p>
            <a:r>
              <a:rPr kumimoji="1" lang="ko-KR" altLang="en-US" dirty="0"/>
              <a:t>영역을 먼저 찾고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영역에 대하여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순차적으로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647969" y="5950637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69" y="3064317"/>
            <a:ext cx="629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388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YOLO, SSD</a:t>
            </a:r>
            <a:r>
              <a:rPr kumimoji="1" lang="ko-KR" altLang="en-US" dirty="0"/>
              <a:t>의 방법</a:t>
            </a:r>
            <a:endParaRPr kumimoji="1" lang="en-US" altLang="ko-KR" dirty="0"/>
          </a:p>
          <a:p>
            <a:r>
              <a:rPr kumimoji="1" lang="ko-KR" altLang="en-US" dirty="0"/>
              <a:t>두개의 작업을 동시에 처리한다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영역 찾기와 분류를 동시에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102" y="3495372"/>
            <a:ext cx="61595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05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딥러닝 적용 이후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초반의 정도의 정확도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6635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https://arxiv.org/pdf/1809.02165v1.pdf?fbclid=IwAR2_FnOpBS_scTRJv0EMR-dCPywWYLP3pTgXHoahtOjfp2XfiEH6eujmqKw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20" y="2827216"/>
            <a:ext cx="6896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처음이자 마지막 수식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선은 다음 식으로 표현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17"/>
          <p:cNvCxnSpPr/>
          <p:nvPr/>
        </p:nvCxnSpPr>
        <p:spPr>
          <a:xfrm>
            <a:off x="4946273" y="3241968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7" name="텍스트 상자 1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580287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IoU, mAP, AR</a:t>
            </a:r>
            <a:r>
              <a:rPr kumimoji="1" lang="ko-KR" altLang="en-US" dirty="0"/>
              <a:t>이 많이 사용된다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69404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Intersection over Union</a:t>
            </a:r>
          </a:p>
          <a:p>
            <a:r>
              <a:rPr kumimoji="1" lang="ko-KR" altLang="en-US" dirty="0"/>
              <a:t>정답과 탐지해낸 결과의 영역 일치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</a:t>
            </a:r>
            <a:r>
              <a:rPr kumimoji="1" lang="en-US" altLang="ko-KR" dirty="0"/>
              <a:t> - IoU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028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https://www.hackerearth.com/blog/machine-learning/object-detection-for-self-driving-cars/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959" y="2825801"/>
            <a:ext cx="2731325" cy="34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464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mean Average Precision</a:t>
            </a:r>
          </a:p>
          <a:p>
            <a:r>
              <a:rPr kumimoji="1" lang="ko-KR" altLang="en-US" dirty="0"/>
              <a:t>여러 개의 물체가 탐지된 경우 각 정확도의 평균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Average Recall</a:t>
            </a:r>
          </a:p>
          <a:p>
            <a:r>
              <a:rPr kumimoji="1" lang="ko-KR" altLang="en-US" dirty="0"/>
              <a:t>탐지해야 할 물체 중 정확히 탐지한 개수의 비율의 평균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 지표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mAP,</a:t>
            </a:r>
            <a:r>
              <a:rPr kumimoji="1" lang="ko-KR" altLang="en-US" dirty="0"/>
              <a:t> </a:t>
            </a:r>
            <a:r>
              <a:rPr kumimoji="1" lang="en-US" altLang="ko-KR" dirty="0"/>
              <a:t>AR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35231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YOLO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69559645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You Only Look Once </a:t>
            </a:r>
            <a:r>
              <a:rPr kumimoji="1" lang="ko-KR" altLang="en-US" dirty="0"/>
              <a:t>약자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ko-KR" altLang="en-US" dirty="0"/>
              <a:t>영역 탐지와 분류를 동시에 실행</a:t>
            </a:r>
            <a:endParaRPr kumimoji="1" lang="en-US" altLang="ko-KR" dirty="0"/>
          </a:p>
          <a:p>
            <a:r>
              <a:rPr kumimoji="1" lang="ko-KR" altLang="en-US" dirty="0"/>
              <a:t>빠르다는 것이 가장 큰 장점</a:t>
            </a:r>
            <a:endParaRPr kumimoji="1" lang="en-US" altLang="ko-KR" dirty="0"/>
          </a:p>
          <a:p>
            <a:r>
              <a:rPr kumimoji="1" lang="ko-KR" altLang="en-US" dirty="0"/>
              <a:t>정확도는 다소 떨어진다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YOLO3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46666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https://www.slideshare.net/ssuser06e0c5/convolutional-neural-networks-135496264</a:t>
            </a:r>
            <a:endParaRPr kumimoji="1" lang="ko-KR" altLang="en-US" sz="1000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04570521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초당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정도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성능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1826099" y="6116891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https://pjreddie.com/darknet/yolo/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76" y="2862590"/>
            <a:ext cx="5032261" cy="31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04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영역의 박스와 해당 박스의 분류를 동시에 복수 개 출력하는 네트웤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모두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(7x7x2)</a:t>
            </a:r>
            <a:r>
              <a:rPr kumimoji="1" lang="ko-KR" altLang="en-US" dirty="0"/>
              <a:t>가 제안되고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중복되지 않고 확신도가 높은 것만 추린다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탐지 방식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811751" y="6521840"/>
            <a:ext cx="5977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https://towardsdatascience.com/yolo-you-only-look-once-real-time-object-detection-explained-492dc9230006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514" y="3563965"/>
            <a:ext cx="4508335" cy="28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5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GoogLeNet</a:t>
            </a:r>
            <a:r>
              <a:rPr kumimoji="1" lang="ko-KR" altLang="en-US" dirty="0"/>
              <a:t>을 기반으로 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을 사용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입력은 일반 이미지를 입력으로 받는다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출력은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상자에 대한 정보</a:t>
            </a:r>
            <a:r>
              <a:rPr kumimoji="1" lang="en-US" altLang="ko-KR" dirty="0"/>
              <a:t>(</a:t>
            </a:r>
            <a:r>
              <a:rPr kumimoji="1" lang="ko-KR" altLang="en-US" dirty="0"/>
              <a:t>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폭과 높이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클래스와 확신도를 출력으로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278274" y="6518166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3" y="3610099"/>
            <a:ext cx="6238073" cy="28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2580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각 셀 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박스를 탐지</a:t>
            </a:r>
            <a:endParaRPr kumimoji="1" lang="en-US" altLang="ko-KR" dirty="0"/>
          </a:p>
          <a:p>
            <a:r>
              <a:rPr kumimoji="1" lang="ko-KR" altLang="en-US" dirty="0"/>
              <a:t>셀에 중심을 두는 박스</a:t>
            </a:r>
            <a:endParaRPr kumimoji="1" lang="en-US" altLang="ko-KR" dirty="0"/>
          </a:p>
          <a:p>
            <a:r>
              <a:rPr kumimoji="1" lang="ko-KR" altLang="en-US" dirty="0"/>
              <a:t>각 박스 별로 분류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각 셀의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2562369" y="6521840"/>
            <a:ext cx="5306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https://medium.com/@jonathan_hui/real-time-object-detection-with-yolo-yolov2-28b1b93e2088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7272" y="2081466"/>
            <a:ext cx="4008582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8185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SSD</a:t>
            </a:r>
            <a:r>
              <a:rPr lang="ko-KR" altLang="en-US" sz="5400" kern="0" spc="-1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로 물체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340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25324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Single Shot Detector. </a:t>
            </a:r>
            <a:r>
              <a:rPr kumimoji="1" lang="ko-KR" altLang="en-US" dirty="0"/>
              <a:t>역시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회를 강조한 이름</a:t>
            </a:r>
            <a:endParaRPr kumimoji="1" lang="en-US" altLang="ko-KR" dirty="0"/>
          </a:p>
          <a:p>
            <a:r>
              <a:rPr kumimoji="1" lang="en-US" altLang="ko-KR" dirty="0"/>
              <a:t>VGG16</a:t>
            </a:r>
            <a:r>
              <a:rPr kumimoji="1" lang="ko-KR" altLang="en-US" dirty="0"/>
              <a:t>을 기반으로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full connected </a:t>
            </a:r>
            <a:r>
              <a:rPr kumimoji="1" lang="ko-KR" altLang="en-US" dirty="0"/>
              <a:t>레이를 없애고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conv </a:t>
            </a:r>
            <a:r>
              <a:rPr kumimoji="1" lang="ko-KR" altLang="en-US" dirty="0"/>
              <a:t>레이어의 값을 하나로 받는다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YOLO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98</a:t>
            </a:r>
            <a:r>
              <a:rPr kumimoji="1" lang="ko-KR" altLang="en-US" dirty="0"/>
              <a:t>개 박스를 출력하는데 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5776</a:t>
            </a:r>
            <a:r>
              <a:rPr kumimoji="1" lang="ko-KR" altLang="en-US" dirty="0"/>
              <a:t>개의 박스를 출력한다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723456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SSD </a:t>
            </a:r>
            <a:r>
              <a:rPr kumimoji="1" lang="ko-KR" altLang="en-US" dirty="0"/>
              <a:t>구조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2143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https://arxiv.org/pdf/1512.02325.pdf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927"/>
            <a:ext cx="7623958" cy="438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29" y="1876808"/>
            <a:ext cx="7623958" cy="43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727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문제 해결 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/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성능 개선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8097059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39"/>
            <a:ext cx="7886700" cy="4665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/>
              <a:t>기반 코드와 제공 데이터 가져오기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환경 문제가 있다면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환경 설정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제공 데이터로 동작 혹은 성능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동작하지 않거나 성능이 안나오면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문제 처리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준비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커스텀 데이터 로딩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코드에 맞게 커스텀 데이터 전처리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기반 코드와 커스텀 데이터 학습 가능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(</a:t>
            </a:r>
            <a:r>
              <a:rPr kumimoji="1" lang="ko-KR" altLang="en-US" dirty="0"/>
              <a:t>학습 되지 않으면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기반 코드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커스텀 데이터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	</a:t>
            </a:r>
            <a:r>
              <a:rPr kumimoji="1" lang="ko-KR" altLang="en-US" dirty="0"/>
              <a:t>모델 크기 키우기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오버피팅 발생하지 않음 확인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(</a:t>
            </a:r>
            <a:r>
              <a:rPr kumimoji="1" lang="ko-KR" altLang="en-US" dirty="0"/>
              <a:t>오버피팅 발생 시</a:t>
            </a:r>
            <a:r>
              <a:rPr kumimoji="1" lang="en-US" altLang="ko-KR" dirty="0"/>
              <a:t>)</a:t>
            </a:r>
            <a:r>
              <a:rPr kumimoji="1" lang="ko-KR" altLang="en-US" dirty="0"/>
              <a:t>오버피팅 처리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일반 작업 순서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85429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89DA9C-253E-9245-9989-F20FCB6B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ore-KR" altLang="en-US"/>
              <a:t>로스가</a:t>
            </a:r>
            <a:r>
              <a:rPr kumimoji="1" lang="ko-KR" altLang="en-US"/>
              <a:t> 아예 내려가지 않는다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ore-KR" altLang="en-US"/>
              <a:t>기반</a:t>
            </a:r>
            <a:r>
              <a:rPr kumimoji="1" lang="ko-KR" altLang="en-US"/>
              <a:t> 코드와 제공된 데이터로 학습됨을 확인이 중요하다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확인 되지 않으면 기반 코드의 사용을 다시 고민해야 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데이터에 정보가 부족한 경우</a:t>
            </a:r>
            <a:endParaRPr kumimoji="1" lang="en-US" altLang="ko-KR"/>
          </a:p>
          <a:p>
            <a:pPr lvl="1"/>
            <a:r>
              <a:rPr kumimoji="1" lang="ko-KR" altLang="en-US"/>
              <a:t>사용되는 입력데이터 자체의 문제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pPr lvl="1"/>
            <a:endParaRPr kumimoji="1" lang="en-US" altLang="ko-KR"/>
          </a:p>
          <a:p>
            <a:r>
              <a:rPr kumimoji="1" lang="ko-KR" altLang="en-US"/>
              <a:t>엉뚱한 레이블링 데이터</a:t>
            </a:r>
            <a:endParaRPr kumimoji="1" lang="en-US" altLang="ko-KR"/>
          </a:p>
          <a:p>
            <a:pPr lvl="1"/>
            <a:r>
              <a:rPr kumimoji="1" lang="ko-Kore-KR" altLang="en-US"/>
              <a:t>엉뚱한</a:t>
            </a:r>
            <a:r>
              <a:rPr kumimoji="1" lang="ko-KR" altLang="en-US"/>
              <a:t> 데이터를 레이블링 데이터로 하고 있을 수 있다</a:t>
            </a:r>
            <a:r>
              <a:rPr kumimoji="1" lang="en-US" altLang="ko-KR"/>
              <a:t>.</a:t>
            </a:r>
            <a:r>
              <a:rPr kumimoji="1" lang="ko-KR" altLang="en-US"/>
              <a:t> 데이터 다시 파악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모델의 크기가 너무 작은 경우</a:t>
            </a:r>
            <a:endParaRPr kumimoji="1" lang="en-US" altLang="ko-KR"/>
          </a:p>
          <a:p>
            <a:pPr lvl="1"/>
            <a:r>
              <a:rPr kumimoji="1" lang="ko-KR" altLang="en-US"/>
              <a:t>모델의 크기를 키운다</a:t>
            </a:r>
            <a:endParaRPr kumimoji="1" lang="en-US" altLang="ko-KR"/>
          </a:p>
          <a:p>
            <a:endParaRPr kumimoji="1" lang="en-US" altLang="ko-Kore-KR"/>
          </a:p>
          <a:p>
            <a:pPr lvl="1"/>
            <a:endParaRPr kumimoji="1" lang="en-US" altLang="ko-KR"/>
          </a:p>
          <a:p>
            <a:endParaRPr kumimoji="1"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6DC6488-E44E-5141-A061-CE38AB0B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학습 자체가 안될 경우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25DE6-3961-9342-B7C9-4CD7B4DF90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521554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train loss</a:t>
            </a:r>
            <a:r>
              <a:rPr kumimoji="1" lang="ko-KR" altLang="en-US" dirty="0"/>
              <a:t> 대피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 이상인 경우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모델의 수용력이 너무 크거나 데이터가 너무 적거나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모델의 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증강시키거나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추가 수집하거나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학습 극 초기에 오버피팅이 발생한 경우이다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내려갔다 올라가는 전형적인 오버피팅으로 보이지 않기도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train loss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 loss</a:t>
            </a:r>
            <a:r>
              <a:rPr kumimoji="1" lang="ko-KR" altLang="en-US" dirty="0"/>
              <a:t>의 큰 차이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7123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모델 대비 데이터가 적은 경우이다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모델크기를 줄이거나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데이터를 많게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모델 크기를 너무 줄이면 아예 학습이 안된다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데이터를 많게 하기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증강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추가 수집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drop out, batch normalization, regularization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오버피팅이 발생한 경우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12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drop out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batch normalization </a:t>
            </a:r>
            <a:r>
              <a:rPr kumimoji="1" lang="ko-KR" altLang="en-US" dirty="0"/>
              <a:t>층 순서로 볼때 다음에 적용해야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dropout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batch normalization</a:t>
            </a:r>
            <a:r>
              <a:rPr kumimoji="1" lang="ko-KR" altLang="en-US" dirty="0"/>
              <a:t> 바로 앞에 있으면 학습 자체가 잘 안된다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drop out, batch normalization</a:t>
            </a:r>
            <a:r>
              <a:rPr kumimoji="1" lang="ko-KR" altLang="en-US" dirty="0"/>
              <a:t> 적용시 주의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79717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AF81D-390F-A943-AFFB-4F9626F0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그럴</a:t>
            </a:r>
            <a:r>
              <a:rPr kumimoji="1" lang="ko-KR" altLang="en-US"/>
              <a:t> 수 있다</a:t>
            </a:r>
            <a:r>
              <a:rPr kumimoji="1" lang="en-US" altLang="ko-KR"/>
              <a:t>.</a:t>
            </a:r>
            <a:r>
              <a:rPr kumimoji="1" lang="ko-KR" altLang="en-US"/>
              <a:t> 특히 학습 초반에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en-US" altLang="ko-KR"/>
              <a:t>drop out</a:t>
            </a:r>
            <a:r>
              <a:rPr kumimoji="1" lang="ko-KR" altLang="en-US"/>
              <a:t>을 적용하면 흔하게 발생한다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66D278-D6D7-784B-9310-6289C2D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val </a:t>
            </a:r>
            <a:r>
              <a:rPr kumimoji="1" lang="ko-Kore-KR" altLang="en-US"/>
              <a:t>로스가</a:t>
            </a:r>
            <a:r>
              <a:rPr kumimoji="1" lang="ko-KR" altLang="en-US"/>
              <a:t> </a:t>
            </a:r>
            <a:r>
              <a:rPr kumimoji="1" lang="en-US" altLang="ko-KR"/>
              <a:t>train </a:t>
            </a:r>
            <a:r>
              <a:rPr kumimoji="1" lang="ko-KR" altLang="en-US"/>
              <a:t>로스 보다 작다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17D509-2055-224B-90D1-F19B8CF68F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371918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4E0002-8FA6-5848-9F06-B4BF6717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/>
              <a:t>학습율을</a:t>
            </a:r>
            <a:r>
              <a:rPr kumimoji="1" lang="ko-KR" altLang="en-US"/>
              <a:t> 줄인다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r>
              <a:rPr kumimoji="1" lang="ko-KR" altLang="en-US"/>
              <a:t>학습을 진행하면서 </a:t>
            </a:r>
            <a:r>
              <a:rPr kumimoji="1" lang="en-US" altLang="ko-KR"/>
              <a:t>decay </a:t>
            </a:r>
            <a:r>
              <a:rPr kumimoji="1" lang="ko-KR" altLang="en-US"/>
              <a:t>할 수도 있고</a:t>
            </a:r>
            <a:endParaRPr kumimoji="1" lang="en-US" altLang="ko-KR"/>
          </a:p>
          <a:p>
            <a:endParaRPr kumimoji="1" lang="en-US" altLang="ko-KR"/>
          </a:p>
          <a:p>
            <a:r>
              <a:rPr kumimoji="1" lang="ko-KR" altLang="en-US"/>
              <a:t>학습을 중단하고 </a:t>
            </a:r>
            <a:r>
              <a:rPr kumimoji="1" lang="en-US" altLang="ko-KR"/>
              <a:t>optimizer </a:t>
            </a:r>
            <a:r>
              <a:rPr kumimoji="1" lang="ko-KR" altLang="en-US"/>
              <a:t>생성 시의 학습율 조정하고 학습을 재개한다</a:t>
            </a:r>
            <a:r>
              <a:rPr kumimoji="1" lang="en-US" altLang="ko-KR"/>
              <a:t>.</a:t>
            </a:r>
          </a:p>
          <a:p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304FE2-5CA1-0247-AFAC-3A411C42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CASE : </a:t>
            </a:r>
            <a:r>
              <a:rPr kumimoji="1" lang="ko-KR" altLang="en-US"/>
              <a:t>너무 튀는 로스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F0B666-BDCB-D14D-9528-B5139E1AFE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7242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선과 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2" name="텍스트 상자 1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2" y="3348642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(2, 2)</a:t>
            </a:r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1.3</a:t>
            </a:r>
            <a:r>
              <a:rPr lang="en" sz="1200" dirty="0"/>
              <a:t>)</a:t>
            </a:r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9" y="4511340"/>
            <a:ext cx="588788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1,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62304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2,</a:t>
            </a:r>
            <a:r>
              <a:rPr lang="ko-KR" altLang="en-US" sz="1200" dirty="0"/>
              <a:t> </a:t>
            </a:r>
            <a:r>
              <a:rPr lang="en-US" altLang="ko-KR" sz="1200" dirty="0"/>
              <a:t>0.7</a:t>
            </a:r>
            <a:r>
              <a:rPr lang="en" sz="1200" dirty="0"/>
              <a:t>)</a:t>
            </a:r>
          </a:p>
        </p:txBody>
      </p:sp>
      <p:cxnSp>
        <p:nvCxnSpPr>
          <p:cNvPr id="2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2405475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엄청 고생 끝에 이런 성능은 축하할 일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몇 번 시도하지도 않았는데 이런 경우라면 데이터에 문제 있을 수 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test </a:t>
            </a:r>
            <a:r>
              <a:rPr kumimoji="1" lang="ko-KR" altLang="en-US" dirty="0"/>
              <a:t>데이터가 </a:t>
            </a:r>
            <a:r>
              <a:rPr kumimoji="1" lang="en-US" altLang="ko-KR" dirty="0"/>
              <a:t>train </a:t>
            </a:r>
            <a:r>
              <a:rPr kumimoji="1" lang="ko-KR" altLang="en-US" dirty="0"/>
              <a:t>데이터에 포함되었는지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CASE : </a:t>
            </a:r>
            <a:r>
              <a:rPr kumimoji="1" lang="ko-KR" altLang="en-US" dirty="0"/>
              <a:t>성능이 너무 좋다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0686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Deep Learning 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활용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Image Captioning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7AEB7751-5206-A649-BEC3-2497A20820D9}"/>
              </a:ext>
            </a:extLst>
          </p:cNvPr>
          <p:cNvSpPr txBox="1"/>
          <p:nvPr/>
        </p:nvSpPr>
        <p:spPr>
          <a:xfrm>
            <a:off x="3154561" y="6462173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https://www.analyticsvidhya.com/blog/2018/04/solving-an-image-captioning-task-using-deep-learning/</a:t>
            </a:r>
            <a:endParaRPr kumimoji="1" lang="ko-KR" altLang="en-US" sz="1000" dirty="0">
              <a:ea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863296"/>
            <a:ext cx="8763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값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9637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점의 값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선으로 구분된 영역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7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329427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x</a:t>
            </a:r>
            <a:r>
              <a:rPr lang="en" altLang="ko-KR" baseline="-25000" dirty="0"/>
              <a:t>2</a:t>
            </a:r>
            <a:r>
              <a:rPr lang="en" altLang="ko-KR" dirty="0"/>
              <a:t> = </a:t>
            </a:r>
            <a:r>
              <a:rPr lang="en-US" altLang="ko-KR" dirty="0"/>
              <a:t>3.5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크기 정도(x</a:t>
            </a:r>
            <a:r>
              <a:rPr lang="en" altLang="ko-KR" baseline="-25000" dirty="0"/>
              <a:t>1</a:t>
            </a:r>
            <a:r>
              <a:rPr lang="en" altLang="ko-KR" dirty="0"/>
              <a:t>)하고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색깔 정도(x</a:t>
            </a:r>
            <a:r>
              <a:rPr lang="en" altLang="ko-KR" baseline="-25000" dirty="0"/>
              <a:t>2</a:t>
            </a:r>
            <a:r>
              <a:rPr lang="en" altLang="ko-KR" dirty="0"/>
              <a:t>)를 합쳐서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3.5정도인 거</a:t>
            </a:r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</p:txBody>
      </p:sp>
      <p:sp>
        <p:nvSpPr>
          <p:cNvPr id="13" name="Shape 419"/>
          <p:cNvSpPr txBox="1"/>
          <p:nvPr/>
        </p:nvSpPr>
        <p:spPr>
          <a:xfrm>
            <a:off x="4809138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4" name="Shape 419"/>
          <p:cNvSpPr txBox="1"/>
          <p:nvPr/>
        </p:nvSpPr>
        <p:spPr>
          <a:xfrm>
            <a:off x="5812169" y="5548089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5" name="Shape 419"/>
          <p:cNvSpPr txBox="1"/>
          <p:nvPr/>
        </p:nvSpPr>
        <p:spPr>
          <a:xfrm>
            <a:off x="6803036" y="5526697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6" name="Shape 419"/>
          <p:cNvSpPr txBox="1"/>
          <p:nvPr/>
        </p:nvSpPr>
        <p:spPr>
          <a:xfrm>
            <a:off x="3516783" y="4408081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1</a:t>
            </a:r>
            <a:endParaRPr lang="en" dirty="0"/>
          </a:p>
        </p:txBody>
      </p:sp>
      <p:sp>
        <p:nvSpPr>
          <p:cNvPr id="17" name="Shape 419"/>
          <p:cNvSpPr txBox="1"/>
          <p:nvPr/>
        </p:nvSpPr>
        <p:spPr>
          <a:xfrm>
            <a:off x="3519704" y="3334413"/>
            <a:ext cx="62179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altLang="ko-KR" dirty="0"/>
              <a:t>2</a:t>
            </a:r>
            <a:endParaRPr lang="en" dirty="0"/>
          </a:p>
        </p:txBody>
      </p:sp>
      <p:sp>
        <p:nvSpPr>
          <p:cNvPr id="19" name="Shape 469"/>
          <p:cNvSpPr/>
          <p:nvPr/>
        </p:nvSpPr>
        <p:spPr>
          <a:xfrm>
            <a:off x="6068342" y="3476892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0" name="Shape 470"/>
          <p:cNvSpPr txBox="1"/>
          <p:nvPr/>
        </p:nvSpPr>
        <p:spPr>
          <a:xfrm>
            <a:off x="6179991" y="3348642"/>
            <a:ext cx="1007281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-KR" sz="1200" dirty="0"/>
              <a:t>4</a:t>
            </a:r>
            <a:r>
              <a:rPr lang="ko-KR" altLang="en-US" sz="1200" dirty="0"/>
              <a:t> </a:t>
            </a:r>
            <a:r>
              <a:rPr lang="en-US" altLang="ko-KR" sz="1200" dirty="0"/>
              <a:t>=</a:t>
            </a:r>
            <a:r>
              <a:rPr lang="ko-KR" altLang="en-US" sz="1200" dirty="0"/>
              <a:t> </a:t>
            </a:r>
            <a:r>
              <a:rPr lang="en-US" altLang="ko-KR" sz="1200" dirty="0"/>
              <a:t>2 + 2</a:t>
            </a:r>
            <a:endParaRPr lang="en" sz="1200" dirty="0"/>
          </a:p>
        </p:txBody>
      </p:sp>
      <p:sp>
        <p:nvSpPr>
          <p:cNvPr id="21" name="Shape 469"/>
          <p:cNvSpPr/>
          <p:nvPr/>
        </p:nvSpPr>
        <p:spPr>
          <a:xfrm>
            <a:off x="7014404" y="4170031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" name="Shape 470"/>
          <p:cNvSpPr txBox="1"/>
          <p:nvPr/>
        </p:nvSpPr>
        <p:spPr>
          <a:xfrm>
            <a:off x="7126054" y="4041781"/>
            <a:ext cx="12864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4.3 = 3 + 1.3</a:t>
            </a:r>
            <a:endParaRPr lang="en" sz="1200" dirty="0"/>
          </a:p>
        </p:txBody>
      </p:sp>
      <p:sp>
        <p:nvSpPr>
          <p:cNvPr id="23" name="Shape 473"/>
          <p:cNvSpPr/>
          <p:nvPr/>
        </p:nvSpPr>
        <p:spPr>
          <a:xfrm>
            <a:off x="4968776" y="4620240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" name="Shape 470"/>
          <p:cNvSpPr txBox="1"/>
          <p:nvPr/>
        </p:nvSpPr>
        <p:spPr>
          <a:xfrm>
            <a:off x="5143978" y="4511340"/>
            <a:ext cx="1077063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 = 1 + 1</a:t>
            </a:r>
            <a:endParaRPr lang="en" sz="1200" dirty="0"/>
          </a:p>
        </p:txBody>
      </p:sp>
      <p:sp>
        <p:nvSpPr>
          <p:cNvPr id="25" name="Shape 473"/>
          <p:cNvSpPr/>
          <p:nvPr/>
        </p:nvSpPr>
        <p:spPr>
          <a:xfrm>
            <a:off x="6004789" y="486490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" name="Shape 470"/>
          <p:cNvSpPr txBox="1"/>
          <p:nvPr/>
        </p:nvSpPr>
        <p:spPr>
          <a:xfrm>
            <a:off x="6179992" y="4756006"/>
            <a:ext cx="135466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2.7 = </a:t>
            </a:r>
            <a:r>
              <a:rPr lang="en-US" altLang="ko-KR" sz="1200" dirty="0"/>
              <a:t>2</a:t>
            </a:r>
            <a:r>
              <a:rPr lang="en-US" sz="1200" dirty="0"/>
              <a:t> + 0</a:t>
            </a:r>
            <a:r>
              <a:rPr lang="en-US" altLang="ko-KR" sz="1200" dirty="0"/>
              <a:t>.7</a:t>
            </a:r>
            <a:endParaRPr lang="en" sz="1200" dirty="0"/>
          </a:p>
        </p:txBody>
      </p:sp>
      <p:sp>
        <p:nvSpPr>
          <p:cNvPr id="27" name="텍스트 상자 26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3.5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sp>
        <p:nvSpPr>
          <p:cNvPr id="29" name="Shape 532"/>
          <p:cNvSpPr/>
          <p:nvPr/>
        </p:nvSpPr>
        <p:spPr>
          <a:xfrm rot="7915331">
            <a:off x="4492387" y="3675322"/>
            <a:ext cx="1414415" cy="1773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" name="Shape 531"/>
          <p:cNvSpPr/>
          <p:nvPr/>
        </p:nvSpPr>
        <p:spPr>
          <a:xfrm rot="-2883640">
            <a:off x="5726765" y="2361480"/>
            <a:ext cx="1414392" cy="177021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0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50459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기준을 찾는다는 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표현하는 </a:t>
            </a: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w</a:t>
            </a:r>
            <a:r>
              <a:rPr lang="en" altLang="ko-KR" baseline="-25000" dirty="0"/>
              <a:t>2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b</a:t>
            </a:r>
            <a:r>
              <a:rPr lang="ko-KR" altLang="en-US" dirty="0"/>
              <a:t>을 찾는 것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w</a:t>
            </a:r>
            <a:r>
              <a:rPr lang="en" altLang="ko-KR" baseline="-25000" dirty="0"/>
              <a:t>1</a:t>
            </a:r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r>
              <a:rPr lang="en" altLang="ko-KR" dirty="0"/>
              <a:t> + w</a:t>
            </a:r>
            <a:r>
              <a:rPr lang="en" altLang="ko-KR" baseline="-25000" dirty="0"/>
              <a:t>2</a:t>
            </a:r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r>
              <a:rPr lang="en" altLang="ko-KR" dirty="0"/>
              <a:t> = b</a:t>
            </a:r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4117116" y="5447235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4156977" y="3190429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420"/>
          <p:cNvSpPr txBox="1"/>
          <p:nvPr/>
        </p:nvSpPr>
        <p:spPr>
          <a:xfrm>
            <a:off x="3938291" y="2730054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23" name="Shape 419"/>
          <p:cNvSpPr txBox="1"/>
          <p:nvPr/>
        </p:nvSpPr>
        <p:spPr>
          <a:xfrm>
            <a:off x="8168878" y="5194389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4844153" y="2906904"/>
            <a:ext cx="18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= </a:t>
            </a:r>
            <a:r>
              <a:rPr lang="en-US" altLang="ko-KR" sz="1400" dirty="0"/>
              <a:t>b</a:t>
            </a:r>
            <a:endParaRPr lang="en" altLang="ko-KR" sz="1400" dirty="0"/>
          </a:p>
          <a:p>
            <a:endParaRPr kumimoji="1" lang="ko-KR" altLang="en-US" sz="1400" dirty="0"/>
          </a:p>
        </p:txBody>
      </p:sp>
      <p:cxnSp>
        <p:nvCxnSpPr>
          <p:cNvPr id="17" name="Shape 417"/>
          <p:cNvCxnSpPr/>
          <p:nvPr/>
        </p:nvCxnSpPr>
        <p:spPr>
          <a:xfrm>
            <a:off x="5047377" y="321597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1942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분류하는 선을 찾자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063753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선식의 다른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26" name="Shape 416"/>
          <p:cNvCxnSpPr/>
          <p:nvPr/>
        </p:nvCxnSpPr>
        <p:spPr>
          <a:xfrm>
            <a:off x="3405175" y="3681142"/>
            <a:ext cx="2390982" cy="1509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417"/>
          <p:cNvCxnSpPr/>
          <p:nvPr/>
        </p:nvCxnSpPr>
        <p:spPr>
          <a:xfrm>
            <a:off x="3781380" y="2057088"/>
            <a:ext cx="1443894" cy="1494264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418"/>
          <p:cNvCxnSpPr/>
          <p:nvPr/>
        </p:nvCxnSpPr>
        <p:spPr>
          <a:xfrm flipH="1">
            <a:off x="3409525" y="2240651"/>
            <a:ext cx="21163" cy="146359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420"/>
          <p:cNvSpPr txBox="1"/>
          <p:nvPr/>
        </p:nvSpPr>
        <p:spPr>
          <a:xfrm>
            <a:off x="3251863" y="170338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30" name="Shape 419"/>
          <p:cNvSpPr txBox="1"/>
          <p:nvPr/>
        </p:nvSpPr>
        <p:spPr>
          <a:xfrm>
            <a:off x="5857941" y="337450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1</a:t>
            </a:r>
            <a:endParaRPr lang="en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3806272" y="1749311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w</a:t>
            </a:r>
            <a:r>
              <a:rPr lang="en-US" altLang="ko-KR" sz="1400" baseline="-250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w</a:t>
            </a:r>
            <a:r>
              <a:rPr lang="en-US" altLang="ko-KR" sz="1400" baseline="-25000" dirty="0"/>
              <a:t>2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+</a:t>
            </a:r>
            <a:r>
              <a:rPr lang="en" altLang="ko-KR" sz="1400" dirty="0"/>
              <a:t> </a:t>
            </a:r>
            <a:r>
              <a:rPr lang="en-US" altLang="ko-KR" sz="1400" dirty="0"/>
              <a:t>b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36" name="Shape 597"/>
          <p:cNvSpPr/>
          <p:nvPr/>
        </p:nvSpPr>
        <p:spPr>
          <a:xfrm>
            <a:off x="1312050" y="383528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598"/>
          <p:cNvSpPr/>
          <p:nvPr/>
        </p:nvSpPr>
        <p:spPr>
          <a:xfrm>
            <a:off x="1312050" y="4642535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599"/>
          <p:cNvSpPr/>
          <p:nvPr/>
        </p:nvSpPr>
        <p:spPr>
          <a:xfrm>
            <a:off x="1312050" y="552121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9" name="Shape 600"/>
          <p:cNvSpPr/>
          <p:nvPr/>
        </p:nvSpPr>
        <p:spPr>
          <a:xfrm>
            <a:off x="3405175" y="4599660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40" name="Shape 601"/>
          <p:cNvCxnSpPr/>
          <p:nvPr/>
        </p:nvCxnSpPr>
        <p:spPr>
          <a:xfrm>
            <a:off x="1905000" y="4121035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1" name="Shape 602"/>
          <p:cNvCxnSpPr/>
          <p:nvPr/>
        </p:nvCxnSpPr>
        <p:spPr>
          <a:xfrm>
            <a:off x="1905000" y="4849710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42" name="Shape 603"/>
          <p:cNvCxnSpPr/>
          <p:nvPr/>
        </p:nvCxnSpPr>
        <p:spPr>
          <a:xfrm rot="10800000" flipH="1">
            <a:off x="1926425" y="5121110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43" name="Shape 604"/>
          <p:cNvSpPr txBox="1"/>
          <p:nvPr/>
        </p:nvSpPr>
        <p:spPr>
          <a:xfrm>
            <a:off x="1356300" y="382236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4" name="Shape 605"/>
          <p:cNvSpPr txBox="1"/>
          <p:nvPr/>
        </p:nvSpPr>
        <p:spPr>
          <a:xfrm>
            <a:off x="1356300" y="46289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5" name="Shape 606"/>
          <p:cNvSpPr txBox="1"/>
          <p:nvPr/>
        </p:nvSpPr>
        <p:spPr>
          <a:xfrm>
            <a:off x="1356300" y="5521210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6" name="Shape 607"/>
          <p:cNvSpPr txBox="1"/>
          <p:nvPr/>
        </p:nvSpPr>
        <p:spPr>
          <a:xfrm>
            <a:off x="2427750" y="3949585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47" name="Shape 608"/>
          <p:cNvSpPr txBox="1"/>
          <p:nvPr/>
        </p:nvSpPr>
        <p:spPr>
          <a:xfrm>
            <a:off x="2402877" y="4535360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48" name="Shape 609"/>
          <p:cNvSpPr txBox="1"/>
          <p:nvPr/>
        </p:nvSpPr>
        <p:spPr>
          <a:xfrm>
            <a:off x="2447112" y="507107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49" name="Shape 610"/>
          <p:cNvSpPr txBox="1"/>
          <p:nvPr/>
        </p:nvSpPr>
        <p:spPr>
          <a:xfrm>
            <a:off x="3448925" y="45353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50" name="Shape 611"/>
          <p:cNvSpPr txBox="1"/>
          <p:nvPr/>
        </p:nvSpPr>
        <p:spPr>
          <a:xfrm>
            <a:off x="4680395" y="4500810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</a:p>
        </p:txBody>
      </p:sp>
      <p:cxnSp>
        <p:nvCxnSpPr>
          <p:cNvPr id="51" name="Shape 612"/>
          <p:cNvCxnSpPr/>
          <p:nvPr/>
        </p:nvCxnSpPr>
        <p:spPr>
          <a:xfrm>
            <a:off x="3971962" y="4771260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3" name="Shape 612"/>
          <p:cNvCxnSpPr/>
          <p:nvPr/>
        </p:nvCxnSpPr>
        <p:spPr>
          <a:xfrm>
            <a:off x="6325302" y="473366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4" name="Shape 611"/>
          <p:cNvSpPr txBox="1"/>
          <p:nvPr/>
        </p:nvSpPr>
        <p:spPr>
          <a:xfrm>
            <a:off x="7134498" y="4503343"/>
            <a:ext cx="69608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2054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크기가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색깔이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인 경우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계산 값은 </a:t>
            </a:r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597"/>
          <p:cNvSpPr/>
          <p:nvPr/>
        </p:nvSpPr>
        <p:spPr>
          <a:xfrm>
            <a:off x="2217097" y="38986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598"/>
          <p:cNvSpPr/>
          <p:nvPr/>
        </p:nvSpPr>
        <p:spPr>
          <a:xfrm>
            <a:off x="2217097" y="47059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599"/>
          <p:cNvSpPr/>
          <p:nvPr/>
        </p:nvSpPr>
        <p:spPr>
          <a:xfrm>
            <a:off x="2217097" y="55845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600"/>
          <p:cNvSpPr/>
          <p:nvPr/>
        </p:nvSpPr>
        <p:spPr>
          <a:xfrm>
            <a:off x="4310222" y="4663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6" name="Shape 601"/>
          <p:cNvCxnSpPr/>
          <p:nvPr/>
        </p:nvCxnSpPr>
        <p:spPr>
          <a:xfrm>
            <a:off x="2810047" y="4184417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" name="Shape 602"/>
          <p:cNvCxnSpPr/>
          <p:nvPr/>
        </p:nvCxnSpPr>
        <p:spPr>
          <a:xfrm>
            <a:off x="2810047" y="4913092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" name="Shape 603"/>
          <p:cNvCxnSpPr/>
          <p:nvPr/>
        </p:nvCxnSpPr>
        <p:spPr>
          <a:xfrm rot="10800000" flipH="1">
            <a:off x="2831472" y="5184492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9" name="Shape 604"/>
          <p:cNvSpPr txBox="1"/>
          <p:nvPr/>
        </p:nvSpPr>
        <p:spPr>
          <a:xfrm>
            <a:off x="2203554" y="3868635"/>
            <a:ext cx="4843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Shape 605"/>
          <p:cNvSpPr txBox="1"/>
          <p:nvPr/>
        </p:nvSpPr>
        <p:spPr>
          <a:xfrm>
            <a:off x="2261347" y="46922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606"/>
          <p:cNvSpPr txBox="1"/>
          <p:nvPr/>
        </p:nvSpPr>
        <p:spPr>
          <a:xfrm>
            <a:off x="2261347" y="5584592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22" name="Shape 607"/>
          <p:cNvSpPr txBox="1"/>
          <p:nvPr/>
        </p:nvSpPr>
        <p:spPr>
          <a:xfrm>
            <a:off x="3332797" y="4012967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Shape 608"/>
          <p:cNvSpPr txBox="1"/>
          <p:nvPr/>
        </p:nvSpPr>
        <p:spPr>
          <a:xfrm>
            <a:off x="3307924" y="4598742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Shape 609"/>
          <p:cNvSpPr txBox="1"/>
          <p:nvPr/>
        </p:nvSpPr>
        <p:spPr>
          <a:xfrm>
            <a:off x="3197525" y="5134454"/>
            <a:ext cx="79874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Shape 610"/>
          <p:cNvSpPr txBox="1"/>
          <p:nvPr/>
        </p:nvSpPr>
        <p:spPr>
          <a:xfrm>
            <a:off x="4353972" y="459872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26" name="Shape 611"/>
          <p:cNvSpPr txBox="1"/>
          <p:nvPr/>
        </p:nvSpPr>
        <p:spPr>
          <a:xfrm>
            <a:off x="5662822" y="4598742"/>
            <a:ext cx="628777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" name="Shape 612"/>
          <p:cNvCxnSpPr/>
          <p:nvPr/>
        </p:nvCxnSpPr>
        <p:spPr>
          <a:xfrm>
            <a:off x="4877009" y="4834642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763160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89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3,</a:t>
            </a:r>
            <a:r>
              <a:rPr lang="ko-KR" altLang="en-US" dirty="0"/>
              <a:t> 색깔이 </a:t>
            </a:r>
            <a:r>
              <a:rPr lang="en-US" altLang="ko-KR" dirty="0"/>
              <a:t>2.</a:t>
            </a:r>
            <a:r>
              <a:rPr lang="ko-KR" altLang="en-US" dirty="0"/>
              <a:t> 계산 값은 </a:t>
            </a:r>
            <a:r>
              <a:rPr lang="en-US" altLang="ko-KR" dirty="0"/>
              <a:t>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크다</a:t>
            </a:r>
            <a:r>
              <a:rPr lang="en-US" altLang="ko-KR" dirty="0"/>
              <a:t>.</a:t>
            </a:r>
            <a:r>
              <a:rPr lang="ko-KR" altLang="en-US" dirty="0"/>
              <a:t> 선 우측에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5374881" y="4317847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3661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안 익은 사과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638081" cy="230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1,</a:t>
            </a:r>
            <a:r>
              <a:rPr lang="ko-KR" altLang="en-US" dirty="0"/>
              <a:t> 색깔이 </a:t>
            </a:r>
            <a:r>
              <a:rPr lang="en-US" altLang="ko-KR" dirty="0"/>
              <a:t>1.</a:t>
            </a:r>
            <a:r>
              <a:rPr lang="ko-KR" altLang="en-US" dirty="0"/>
              <a:t> 계산 값은 </a:t>
            </a:r>
            <a:r>
              <a:rPr lang="en-US" altLang="ko-KR" dirty="0"/>
              <a:t>-1.5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 보다 작다</a:t>
            </a:r>
            <a:r>
              <a:rPr lang="en-US" altLang="ko-KR" dirty="0"/>
              <a:t>.</a:t>
            </a:r>
            <a:r>
              <a:rPr lang="ko-KR" altLang="en-US" dirty="0"/>
              <a:t> 선 좌측에 있다</a:t>
            </a:r>
            <a:r>
              <a:rPr lang="en-US" altLang="ko-KR" dirty="0"/>
              <a:t>.</a:t>
            </a:r>
          </a:p>
        </p:txBody>
      </p:sp>
      <p:sp>
        <p:nvSpPr>
          <p:cNvPr id="29" name="Shape 604"/>
          <p:cNvSpPr txBox="1"/>
          <p:nvPr/>
        </p:nvSpPr>
        <p:spPr>
          <a:xfrm>
            <a:off x="3429798" y="5139704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854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416"/>
          <p:cNvCxnSpPr/>
          <p:nvPr/>
        </p:nvCxnSpPr>
        <p:spPr>
          <a:xfrm flipV="1">
            <a:off x="1490875" y="5954233"/>
            <a:ext cx="5303330" cy="906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" name="Shape 417"/>
          <p:cNvCxnSpPr/>
          <p:nvPr/>
        </p:nvCxnSpPr>
        <p:spPr>
          <a:xfrm>
            <a:off x="2299696" y="2972764"/>
            <a:ext cx="2857095" cy="264566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 flipH="1">
            <a:off x="1530736" y="2700670"/>
            <a:ext cx="53515" cy="32777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420"/>
          <p:cNvSpPr txBox="1"/>
          <p:nvPr/>
        </p:nvSpPr>
        <p:spPr>
          <a:xfrm>
            <a:off x="1210601" y="2283255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" altLang="ko-KR" baseline="-25000" dirty="0"/>
              <a:t>2</a:t>
            </a:r>
            <a:endParaRPr lang="en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2092934" y="2541442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–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1" name="Shape 420"/>
          <p:cNvSpPr txBox="1"/>
          <p:nvPr/>
        </p:nvSpPr>
        <p:spPr>
          <a:xfrm>
            <a:off x="6971766" y="577738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x</a:t>
            </a:r>
            <a:r>
              <a:rPr lang="en-US" altLang="ko-KR" baseline="-25000" dirty="0"/>
              <a:t>1</a:t>
            </a:r>
            <a:endParaRPr lang="en" dirty="0"/>
          </a:p>
        </p:txBody>
      </p:sp>
      <p:sp>
        <p:nvSpPr>
          <p:cNvPr id="53" name="Shape 597"/>
          <p:cNvSpPr/>
          <p:nvPr/>
        </p:nvSpPr>
        <p:spPr>
          <a:xfrm>
            <a:off x="4963001" y="361967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" name="Shape 598"/>
          <p:cNvSpPr/>
          <p:nvPr/>
        </p:nvSpPr>
        <p:spPr>
          <a:xfrm>
            <a:off x="4963001" y="405950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5" name="Shape 599"/>
          <p:cNvSpPr/>
          <p:nvPr/>
        </p:nvSpPr>
        <p:spPr>
          <a:xfrm>
            <a:off x="4949458" y="454958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600"/>
          <p:cNvSpPr/>
          <p:nvPr/>
        </p:nvSpPr>
        <p:spPr>
          <a:xfrm>
            <a:off x="6059495" y="408257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7" name="Shape 601"/>
          <p:cNvCxnSpPr/>
          <p:nvPr/>
        </p:nvCxnSpPr>
        <p:spPr>
          <a:xfrm>
            <a:off x="5423534" y="380624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8" name="Shape 602"/>
          <p:cNvCxnSpPr/>
          <p:nvPr/>
        </p:nvCxnSpPr>
        <p:spPr>
          <a:xfrm flipV="1">
            <a:off x="5445168" y="424784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9" name="Shape 603"/>
          <p:cNvCxnSpPr/>
          <p:nvPr/>
        </p:nvCxnSpPr>
        <p:spPr>
          <a:xfrm flipV="1">
            <a:off x="5452944" y="441482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0" name="Shape 604"/>
          <p:cNvSpPr txBox="1"/>
          <p:nvPr/>
        </p:nvSpPr>
        <p:spPr>
          <a:xfrm>
            <a:off x="4949458" y="357034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05"/>
          <p:cNvSpPr txBox="1"/>
          <p:nvPr/>
        </p:nvSpPr>
        <p:spPr>
          <a:xfrm>
            <a:off x="4918276" y="401662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Shape 606"/>
          <p:cNvSpPr txBox="1"/>
          <p:nvPr/>
        </p:nvSpPr>
        <p:spPr>
          <a:xfrm>
            <a:off x="4993708" y="453029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3" name="Shape 610"/>
          <p:cNvSpPr txBox="1"/>
          <p:nvPr/>
        </p:nvSpPr>
        <p:spPr>
          <a:xfrm>
            <a:off x="6103245" y="399896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4" name="Shape 612"/>
          <p:cNvCxnSpPr/>
          <p:nvPr/>
        </p:nvCxnSpPr>
        <p:spPr>
          <a:xfrm>
            <a:off x="6475683" y="421078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604"/>
          <p:cNvSpPr txBox="1"/>
          <p:nvPr/>
        </p:nvSpPr>
        <p:spPr>
          <a:xfrm>
            <a:off x="5531426" y="360431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04"/>
          <p:cNvSpPr txBox="1"/>
          <p:nvPr/>
        </p:nvSpPr>
        <p:spPr>
          <a:xfrm>
            <a:off x="5445168" y="395506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6956158" y="401662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469"/>
          <p:cNvSpPr/>
          <p:nvPr/>
        </p:nvSpPr>
        <p:spPr>
          <a:xfrm>
            <a:off x="4356279" y="4050260"/>
            <a:ext cx="152700" cy="1485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470"/>
          <p:cNvSpPr txBox="1"/>
          <p:nvPr/>
        </p:nvSpPr>
        <p:spPr>
          <a:xfrm>
            <a:off x="4467929" y="3922010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3</a:t>
            </a:r>
            <a:r>
              <a:rPr lang="en" sz="1200" dirty="0"/>
              <a:t>, </a:t>
            </a:r>
            <a:r>
              <a:rPr lang="en-US" altLang="ko-KR" sz="1200" dirty="0"/>
              <a:t>2</a:t>
            </a:r>
            <a:r>
              <a:rPr lang="en" sz="1200" dirty="0"/>
              <a:t>)</a:t>
            </a:r>
          </a:p>
        </p:txBody>
      </p:sp>
      <p:sp>
        <p:nvSpPr>
          <p:cNvPr id="71" name="Shape 597"/>
          <p:cNvSpPr/>
          <p:nvPr/>
        </p:nvSpPr>
        <p:spPr>
          <a:xfrm>
            <a:off x="3017918" y="443899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2" name="Shape 598"/>
          <p:cNvSpPr/>
          <p:nvPr/>
        </p:nvSpPr>
        <p:spPr>
          <a:xfrm>
            <a:off x="3017918" y="48788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599"/>
          <p:cNvSpPr/>
          <p:nvPr/>
        </p:nvSpPr>
        <p:spPr>
          <a:xfrm>
            <a:off x="3004375" y="5368906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600"/>
          <p:cNvSpPr/>
          <p:nvPr/>
        </p:nvSpPr>
        <p:spPr>
          <a:xfrm>
            <a:off x="4114412" y="490189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75" name="Shape 601"/>
          <p:cNvCxnSpPr/>
          <p:nvPr/>
        </p:nvCxnSpPr>
        <p:spPr>
          <a:xfrm>
            <a:off x="3478451" y="4625561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6" name="Shape 602"/>
          <p:cNvCxnSpPr/>
          <p:nvPr/>
        </p:nvCxnSpPr>
        <p:spPr>
          <a:xfrm flipV="1">
            <a:off x="3500085" y="5067167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77" name="Shape 603"/>
          <p:cNvCxnSpPr/>
          <p:nvPr/>
        </p:nvCxnSpPr>
        <p:spPr>
          <a:xfrm flipV="1">
            <a:off x="3507861" y="5234144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8" name="Shape 604"/>
          <p:cNvSpPr txBox="1"/>
          <p:nvPr/>
        </p:nvSpPr>
        <p:spPr>
          <a:xfrm>
            <a:off x="3004375" y="4389668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Shape 605"/>
          <p:cNvSpPr txBox="1"/>
          <p:nvPr/>
        </p:nvSpPr>
        <p:spPr>
          <a:xfrm>
            <a:off x="2973193" y="4835949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Shape 606"/>
          <p:cNvSpPr txBox="1"/>
          <p:nvPr/>
        </p:nvSpPr>
        <p:spPr>
          <a:xfrm>
            <a:off x="3048625" y="5349610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81" name="Shape 610"/>
          <p:cNvSpPr txBox="1"/>
          <p:nvPr/>
        </p:nvSpPr>
        <p:spPr>
          <a:xfrm>
            <a:off x="4158162" y="4818286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82" name="Shape 612"/>
          <p:cNvCxnSpPr/>
          <p:nvPr/>
        </p:nvCxnSpPr>
        <p:spPr>
          <a:xfrm>
            <a:off x="4530600" y="5030108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3" name="Shape 604"/>
          <p:cNvSpPr txBox="1"/>
          <p:nvPr/>
        </p:nvSpPr>
        <p:spPr>
          <a:xfrm>
            <a:off x="3586343" y="4423635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Shape 604"/>
          <p:cNvSpPr txBox="1"/>
          <p:nvPr/>
        </p:nvSpPr>
        <p:spPr>
          <a:xfrm>
            <a:off x="3500085" y="4774382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Shape 604"/>
          <p:cNvSpPr txBox="1"/>
          <p:nvPr/>
        </p:nvSpPr>
        <p:spPr>
          <a:xfrm>
            <a:off x="5011075" y="4835949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Shape 470"/>
          <p:cNvSpPr txBox="1"/>
          <p:nvPr/>
        </p:nvSpPr>
        <p:spPr>
          <a:xfrm>
            <a:off x="2522846" y="4741330"/>
            <a:ext cx="596726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1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46" name="Shape 473"/>
          <p:cNvSpPr/>
          <p:nvPr/>
        </p:nvSpPr>
        <p:spPr>
          <a:xfrm>
            <a:off x="2407395" y="4885742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8" name="Shape 407"/>
          <p:cNvSpPr txBox="1">
            <a:spLocks/>
          </p:cNvSpPr>
          <p:nvPr/>
        </p:nvSpPr>
        <p:spPr>
          <a:xfrm>
            <a:off x="682446" y="1647067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큰 것은 우측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en-US" altLang="ko-KR" dirty="0"/>
              <a:t>0</a:t>
            </a:r>
            <a:r>
              <a:rPr lang="ko-KR" altLang="en-US" dirty="0"/>
              <a:t>보다 작은 것은 좌측</a:t>
            </a:r>
            <a:endParaRPr lang="en-US" altLang="ko-KR" dirty="0"/>
          </a:p>
        </p:txBody>
      </p:sp>
      <p:sp>
        <p:nvSpPr>
          <p:cNvPr id="47" name="Shape 604"/>
          <p:cNvSpPr txBox="1"/>
          <p:nvPr/>
        </p:nvSpPr>
        <p:spPr>
          <a:xfrm>
            <a:off x="5392237" y="4374406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" name="Shape 604"/>
          <p:cNvSpPr txBox="1"/>
          <p:nvPr/>
        </p:nvSpPr>
        <p:spPr>
          <a:xfrm>
            <a:off x="3422524" y="5164790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15662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잘못된 분류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Shape 407"/>
          <p:cNvSpPr txBox="1">
            <a:spLocks/>
          </p:cNvSpPr>
          <p:nvPr/>
        </p:nvSpPr>
        <p:spPr>
          <a:xfrm>
            <a:off x="628650" y="20177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13" name="Shape 416"/>
          <p:cNvCxnSpPr/>
          <p:nvPr/>
        </p:nvCxnSpPr>
        <p:spPr>
          <a:xfrm rot="10800000" flipH="1">
            <a:off x="1735423" y="5648087"/>
            <a:ext cx="4011900" cy="5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18"/>
          <p:cNvCxnSpPr/>
          <p:nvPr/>
        </p:nvCxnSpPr>
        <p:spPr>
          <a:xfrm flipH="1">
            <a:off x="1775284" y="3391281"/>
            <a:ext cx="9900" cy="227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텍스트 상자 15"/>
          <p:cNvSpPr txBox="1"/>
          <p:nvPr/>
        </p:nvSpPr>
        <p:spPr>
          <a:xfrm>
            <a:off x="242570" y="3564614"/>
            <a:ext cx="1492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lang="en" altLang="ko-KR" sz="1400" dirty="0"/>
          </a:p>
        </p:txBody>
      </p:sp>
      <p:sp>
        <p:nvSpPr>
          <p:cNvPr id="55" name="Shape 597"/>
          <p:cNvSpPr/>
          <p:nvPr/>
        </p:nvSpPr>
        <p:spPr>
          <a:xfrm>
            <a:off x="5232655" y="465262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" name="Shape 598"/>
          <p:cNvSpPr/>
          <p:nvPr/>
        </p:nvSpPr>
        <p:spPr>
          <a:xfrm>
            <a:off x="5232655" y="5092453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99"/>
          <p:cNvSpPr/>
          <p:nvPr/>
        </p:nvSpPr>
        <p:spPr>
          <a:xfrm>
            <a:off x="5219112" y="5582535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" name="Shape 600"/>
          <p:cNvSpPr/>
          <p:nvPr/>
        </p:nvSpPr>
        <p:spPr>
          <a:xfrm>
            <a:off x="6329149" y="5115524"/>
            <a:ext cx="308774" cy="28728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9" name="Shape 601"/>
          <p:cNvCxnSpPr/>
          <p:nvPr/>
        </p:nvCxnSpPr>
        <p:spPr>
          <a:xfrm>
            <a:off x="5693188" y="4839190"/>
            <a:ext cx="562148" cy="2666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602"/>
          <p:cNvCxnSpPr/>
          <p:nvPr/>
        </p:nvCxnSpPr>
        <p:spPr>
          <a:xfrm flipV="1">
            <a:off x="5714822" y="5280796"/>
            <a:ext cx="484855" cy="5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603"/>
          <p:cNvCxnSpPr/>
          <p:nvPr/>
        </p:nvCxnSpPr>
        <p:spPr>
          <a:xfrm flipV="1">
            <a:off x="5722598" y="5447773"/>
            <a:ext cx="524786" cy="2623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604"/>
          <p:cNvSpPr txBox="1"/>
          <p:nvPr/>
        </p:nvSpPr>
        <p:spPr>
          <a:xfrm>
            <a:off x="5195785" y="4614820"/>
            <a:ext cx="382513" cy="2085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Shape 605"/>
          <p:cNvSpPr txBox="1"/>
          <p:nvPr/>
        </p:nvSpPr>
        <p:spPr>
          <a:xfrm>
            <a:off x="5187930" y="5049578"/>
            <a:ext cx="442027" cy="2773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Shape 606"/>
          <p:cNvSpPr txBox="1"/>
          <p:nvPr/>
        </p:nvSpPr>
        <p:spPr>
          <a:xfrm>
            <a:off x="5263362" y="5563239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5" name="Shape 610"/>
          <p:cNvSpPr txBox="1"/>
          <p:nvPr/>
        </p:nvSpPr>
        <p:spPr>
          <a:xfrm>
            <a:off x="6372899" y="5031915"/>
            <a:ext cx="251701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cxnSp>
        <p:nvCxnSpPr>
          <p:cNvPr id="66" name="Shape 612"/>
          <p:cNvCxnSpPr/>
          <p:nvPr/>
        </p:nvCxnSpPr>
        <p:spPr>
          <a:xfrm>
            <a:off x="6745337" y="5243737"/>
            <a:ext cx="450005" cy="22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7" name="Shape 604"/>
          <p:cNvSpPr txBox="1"/>
          <p:nvPr/>
        </p:nvSpPr>
        <p:spPr>
          <a:xfrm>
            <a:off x="5801080" y="4637264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Shape 604"/>
          <p:cNvSpPr txBox="1"/>
          <p:nvPr/>
        </p:nvSpPr>
        <p:spPr>
          <a:xfrm>
            <a:off x="5714822" y="4988011"/>
            <a:ext cx="312337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Shape 604"/>
          <p:cNvSpPr txBox="1"/>
          <p:nvPr/>
        </p:nvSpPr>
        <p:spPr>
          <a:xfrm>
            <a:off x="5601626" y="5333391"/>
            <a:ext cx="505324" cy="219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Shape 604"/>
          <p:cNvSpPr txBox="1"/>
          <p:nvPr/>
        </p:nvSpPr>
        <p:spPr>
          <a:xfrm>
            <a:off x="7225812" y="5049578"/>
            <a:ext cx="1525815" cy="2480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Shape 470"/>
          <p:cNvSpPr txBox="1"/>
          <p:nvPr/>
        </p:nvSpPr>
        <p:spPr>
          <a:xfrm>
            <a:off x="4697404" y="5038428"/>
            <a:ext cx="710354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/>
              <a:t>(</a:t>
            </a:r>
            <a:r>
              <a:rPr lang="en-US" altLang="ko-KR" sz="1200" dirty="0"/>
              <a:t>9</a:t>
            </a:r>
            <a:r>
              <a:rPr lang="en" sz="1200" dirty="0"/>
              <a:t>, </a:t>
            </a:r>
            <a:r>
              <a:rPr lang="en-US" altLang="ko-KR" sz="1200" dirty="0"/>
              <a:t>1</a:t>
            </a:r>
            <a:r>
              <a:rPr lang="en" sz="1200" dirty="0"/>
              <a:t>)</a:t>
            </a:r>
          </a:p>
        </p:txBody>
      </p:sp>
      <p:sp>
        <p:nvSpPr>
          <p:cNvPr id="72" name="Shape 473"/>
          <p:cNvSpPr/>
          <p:nvPr/>
        </p:nvSpPr>
        <p:spPr>
          <a:xfrm>
            <a:off x="4529469" y="5171763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3" name="Shape 407"/>
          <p:cNvSpPr txBox="1">
            <a:spLocks/>
          </p:cNvSpPr>
          <p:nvPr/>
        </p:nvSpPr>
        <p:spPr>
          <a:xfrm>
            <a:off x="781050" y="2170154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크기가 </a:t>
            </a:r>
            <a:r>
              <a:rPr lang="en-US" altLang="ko-KR" dirty="0"/>
              <a:t>9</a:t>
            </a:r>
            <a:r>
              <a:rPr lang="ko-KR" altLang="en-US" dirty="0"/>
              <a:t>이고 색깔이 </a:t>
            </a:r>
            <a:r>
              <a:rPr lang="en-US" altLang="ko-KR" dirty="0"/>
              <a:t>1.</a:t>
            </a:r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안 익었으니 계산값이 </a:t>
            </a:r>
            <a:r>
              <a:rPr lang="en-US" altLang="ko-KR" dirty="0"/>
              <a:t>0</a:t>
            </a:r>
            <a:r>
              <a:rPr lang="ko-KR" altLang="en-US" dirty="0"/>
              <a:t>보다 작아야 하는데 크다</a:t>
            </a:r>
            <a:r>
              <a:rPr lang="en-US" altLang="ko-KR" dirty="0"/>
              <a:t>.</a:t>
            </a:r>
          </a:p>
        </p:txBody>
      </p:sp>
      <p:cxnSp>
        <p:nvCxnSpPr>
          <p:cNvPr id="14" name="Shape 417"/>
          <p:cNvCxnSpPr/>
          <p:nvPr/>
        </p:nvCxnSpPr>
        <p:spPr>
          <a:xfrm>
            <a:off x="1290455" y="3945224"/>
            <a:ext cx="2241000" cy="2103599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292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상자가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익은 것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안 익은 것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사람이 분류해야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것들을 보고 감 잡고 분류한다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사람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84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473303" y="3837424"/>
            <a:ext cx="622122" cy="2276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그림 표현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486326" y="390929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486326" y="4716549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486326" y="559522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579451" y="4673674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079276" y="4195049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079276" y="4923724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100701" y="5195124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387293" y="3936262"/>
            <a:ext cx="676866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441576" y="4745799"/>
            <a:ext cx="523525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endParaRPr lang="en" sz="12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530576" y="559522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602026" y="4023599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577153" y="4609374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623201" y="4609361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4932051" y="4609374"/>
            <a:ext cx="325369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크기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lang="ko-KR" altLang="en-US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색깔</a:t>
            </a: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(-3.5)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146238" y="4845274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753144" y="1667011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그림표현에서의 화살표 위의 숫자가 기준 선을 의미</a:t>
            </a:r>
            <a:r>
              <a:rPr lang="en-US" altLang="ko-KR" dirty="0"/>
              <a:t>.</a:t>
            </a:r>
          </a:p>
        </p:txBody>
      </p:sp>
      <p:cxnSp>
        <p:nvCxnSpPr>
          <p:cNvPr id="23" name="Shape 416"/>
          <p:cNvCxnSpPr/>
          <p:nvPr/>
        </p:nvCxnSpPr>
        <p:spPr>
          <a:xfrm>
            <a:off x="4010760" y="3863009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417"/>
          <p:cNvCxnSpPr/>
          <p:nvPr/>
        </p:nvCxnSpPr>
        <p:spPr>
          <a:xfrm>
            <a:off x="4278860" y="2659282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" name="Shape 418"/>
          <p:cNvCxnSpPr/>
          <p:nvPr/>
        </p:nvCxnSpPr>
        <p:spPr>
          <a:xfrm>
            <a:off x="4010760" y="2803774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" name="Shape 420"/>
          <p:cNvSpPr txBox="1"/>
          <p:nvPr/>
        </p:nvSpPr>
        <p:spPr>
          <a:xfrm>
            <a:off x="3747011" y="248667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색깔</a:t>
            </a:r>
            <a:endParaRPr lang="en" sz="1100" dirty="0"/>
          </a:p>
        </p:txBody>
      </p:sp>
      <p:sp>
        <p:nvSpPr>
          <p:cNvPr id="27" name="Shape 419"/>
          <p:cNvSpPr txBox="1"/>
          <p:nvPr/>
        </p:nvSpPr>
        <p:spPr>
          <a:xfrm>
            <a:off x="5693616" y="3709261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/>
              <a:t>크기</a:t>
            </a:r>
            <a:endParaRPr lang="en" sz="11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4546960" y="2565353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29" name="Shape 609"/>
          <p:cNvSpPr txBox="1"/>
          <p:nvPr/>
        </p:nvSpPr>
        <p:spPr>
          <a:xfrm>
            <a:off x="2355215" y="5107754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15031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필요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선을 나타내는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의 값을 조정해서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값이 </a:t>
            </a:r>
            <a:r>
              <a:rPr lang="en-US" altLang="ko-KR" dirty="0"/>
              <a:t>0</a:t>
            </a:r>
            <a:r>
              <a:rPr lang="ko-KR" altLang="en-US" dirty="0"/>
              <a:t>보다 작게 해야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6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2577014" y="2998381"/>
            <a:ext cx="761633" cy="3285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597"/>
          <p:cNvSpPr/>
          <p:nvPr/>
        </p:nvSpPr>
        <p:spPr>
          <a:xfrm>
            <a:off x="1677712" y="354779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hape 598"/>
          <p:cNvSpPr/>
          <p:nvPr/>
        </p:nvSpPr>
        <p:spPr>
          <a:xfrm>
            <a:off x="1677712" y="435504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599"/>
          <p:cNvSpPr/>
          <p:nvPr/>
        </p:nvSpPr>
        <p:spPr>
          <a:xfrm>
            <a:off x="1677712" y="523371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Shape 600"/>
          <p:cNvSpPr/>
          <p:nvPr/>
        </p:nvSpPr>
        <p:spPr>
          <a:xfrm>
            <a:off x="3770837" y="431216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9" name="Shape 601"/>
          <p:cNvCxnSpPr/>
          <p:nvPr/>
        </p:nvCxnSpPr>
        <p:spPr>
          <a:xfrm>
            <a:off x="2270662" y="383354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0" name="Shape 602"/>
          <p:cNvCxnSpPr/>
          <p:nvPr/>
        </p:nvCxnSpPr>
        <p:spPr>
          <a:xfrm>
            <a:off x="2270662" y="456221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1" name="Shape 603"/>
          <p:cNvCxnSpPr/>
          <p:nvPr/>
        </p:nvCxnSpPr>
        <p:spPr>
          <a:xfrm rot="10800000" flipH="1">
            <a:off x="2292087" y="483361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2" name="Shape 604"/>
          <p:cNvSpPr txBox="1"/>
          <p:nvPr/>
        </p:nvSpPr>
        <p:spPr>
          <a:xfrm>
            <a:off x="1721962" y="3534867"/>
            <a:ext cx="43455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Shape 605"/>
          <p:cNvSpPr txBox="1"/>
          <p:nvPr/>
        </p:nvSpPr>
        <p:spPr>
          <a:xfrm>
            <a:off x="1721962" y="43414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Shape 606"/>
          <p:cNvSpPr txBox="1"/>
          <p:nvPr/>
        </p:nvSpPr>
        <p:spPr>
          <a:xfrm>
            <a:off x="1721962" y="523371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5" name="Shape 607"/>
          <p:cNvSpPr txBox="1"/>
          <p:nvPr/>
        </p:nvSpPr>
        <p:spPr>
          <a:xfrm>
            <a:off x="2793412" y="366209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Shape 608"/>
          <p:cNvSpPr txBox="1"/>
          <p:nvPr/>
        </p:nvSpPr>
        <p:spPr>
          <a:xfrm>
            <a:off x="2768539" y="424786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lang="en" sz="1800" baseline="-250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Shape 610"/>
          <p:cNvSpPr txBox="1"/>
          <p:nvPr/>
        </p:nvSpPr>
        <p:spPr>
          <a:xfrm>
            <a:off x="3814587" y="424785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19" name="Shape 611"/>
          <p:cNvSpPr txBox="1"/>
          <p:nvPr/>
        </p:nvSpPr>
        <p:spPr>
          <a:xfrm>
            <a:off x="5123437" y="4247867"/>
            <a:ext cx="26490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3.5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r>
              <a:rPr lang="ko-KR" altLang="en-US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6.5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" name="Shape 612"/>
          <p:cNvCxnSpPr/>
          <p:nvPr/>
        </p:nvCxnSpPr>
        <p:spPr>
          <a:xfrm>
            <a:off x="4337624" y="448376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</p:txBody>
      </p:sp>
      <p:sp>
        <p:nvSpPr>
          <p:cNvPr id="23" name="Shape 609"/>
          <p:cNvSpPr txBox="1"/>
          <p:nvPr/>
        </p:nvSpPr>
        <p:spPr>
          <a:xfrm>
            <a:off x="2462865" y="4783579"/>
            <a:ext cx="74021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-3.5</a:t>
            </a:r>
            <a:endParaRPr lang="en"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8485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계산 값에 왕창 영향 끼치는 크기</a:t>
            </a:r>
            <a:r>
              <a:rPr lang="en-US" altLang="ko-KR" dirty="0"/>
              <a:t>(9)</a:t>
            </a:r>
            <a:r>
              <a:rPr lang="ko-KR" altLang="en-US" dirty="0"/>
              <a:t>의 것을 색깔</a:t>
            </a:r>
            <a:r>
              <a:rPr lang="en-US" altLang="ko-KR" dirty="0"/>
              <a:t>(1)</a:t>
            </a:r>
            <a:r>
              <a:rPr lang="ko-KR" altLang="en-US" dirty="0"/>
              <a:t> 보다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더 크게 조정하자</a:t>
            </a:r>
            <a:r>
              <a:rPr lang="en-US" altLang="ko-KR" dirty="0"/>
              <a:t>.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물론 잘 분류했을 때에는 조정할 필요 없고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182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아이디어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6316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dirty="0"/>
              <a:t> 크기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크기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색깔 비중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색깔 비중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sz="1100" dirty="0"/>
              <a:t>조정된</a:t>
            </a:r>
            <a:r>
              <a:rPr lang="ko-KR" altLang="en-US" sz="2400" dirty="0"/>
              <a:t> </a:t>
            </a:r>
            <a:r>
              <a:rPr lang="ko-KR" altLang="en-US" dirty="0"/>
              <a:t>기준값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ko-KR" altLang="en-US" sz="1100" dirty="0"/>
              <a:t>이전</a:t>
            </a:r>
            <a:r>
              <a:rPr lang="ko-KR" altLang="en-US" dirty="0"/>
              <a:t> 기준값       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445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 조정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22" name="Shape 407"/>
          <p:cNvSpPr txBox="1">
            <a:spLocks/>
          </p:cNvSpPr>
          <p:nvPr/>
        </p:nvSpPr>
        <p:spPr>
          <a:xfrm>
            <a:off x="628650" y="1723403"/>
            <a:ext cx="7500366" cy="74609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/>
              <a:t>조정 값 </a:t>
            </a:r>
            <a:r>
              <a:rPr lang="en-US" altLang="ko-KR" dirty="0"/>
              <a:t>=</a:t>
            </a:r>
            <a:r>
              <a:rPr lang="ko-KR" altLang="en-US" dirty="0"/>
              <a:t> 오차 * 입력값 * 학습율</a:t>
            </a: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크기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	  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9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0.1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색깔 비중 </a:t>
            </a:r>
            <a:r>
              <a:rPr lang="en-US" altLang="ko-KR" dirty="0"/>
              <a:t>	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  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0.9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  <a:p>
            <a:pPr>
              <a:spcBef>
                <a:spcPts val="0"/>
              </a:spcBef>
              <a:buNone/>
            </a:pPr>
            <a:r>
              <a:rPr lang="ko-KR" altLang="en-US" dirty="0"/>
              <a:t>기준값    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-3.5</a:t>
            </a:r>
            <a:r>
              <a:rPr lang="ko-KR" altLang="en-US" dirty="0"/>
              <a:t>  </a:t>
            </a:r>
            <a:r>
              <a:rPr lang="en-US" altLang="ko-KR" dirty="0"/>
              <a:t>–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x 1 x 0.1 )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-3.6</a:t>
            </a:r>
          </a:p>
          <a:p>
            <a:pPr>
              <a:spcBef>
                <a:spcPts val="0"/>
              </a:spcBef>
              <a:buNone/>
            </a:pPr>
            <a:endParaRPr lang="en-US" altLang="ko-KR" dirty="0"/>
          </a:p>
        </p:txBody>
      </p:sp>
      <p:cxnSp>
        <p:nvCxnSpPr>
          <p:cNvPr id="5" name="Shape 416"/>
          <p:cNvCxnSpPr/>
          <p:nvPr/>
        </p:nvCxnSpPr>
        <p:spPr>
          <a:xfrm>
            <a:off x="166391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418"/>
          <p:cNvCxnSpPr/>
          <p:nvPr/>
        </p:nvCxnSpPr>
        <p:spPr>
          <a:xfrm>
            <a:off x="166391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텍스트 상자 9"/>
          <p:cNvSpPr txBox="1"/>
          <p:nvPr/>
        </p:nvSpPr>
        <p:spPr>
          <a:xfrm>
            <a:off x="67468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-3.5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cxnSp>
        <p:nvCxnSpPr>
          <p:cNvPr id="11" name="Shape 416"/>
          <p:cNvCxnSpPr/>
          <p:nvPr/>
        </p:nvCxnSpPr>
        <p:spPr>
          <a:xfrm>
            <a:off x="5818229" y="6104642"/>
            <a:ext cx="1666555" cy="112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418"/>
          <p:cNvCxnSpPr/>
          <p:nvPr/>
        </p:nvCxnSpPr>
        <p:spPr>
          <a:xfrm>
            <a:off x="5818229" y="5045407"/>
            <a:ext cx="4351" cy="1082337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텍스트 상자 13"/>
          <p:cNvSpPr txBox="1"/>
          <p:nvPr/>
        </p:nvSpPr>
        <p:spPr>
          <a:xfrm>
            <a:off x="4828999" y="4713144"/>
            <a:ext cx="1822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400" dirty="0"/>
              <a:t>0.1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1</a:t>
            </a:r>
            <a:r>
              <a:rPr lang="en" altLang="ko-KR" sz="1400" dirty="0"/>
              <a:t> + </a:t>
            </a:r>
            <a:r>
              <a:rPr lang="en-US" altLang="ko-KR" sz="1400" dirty="0"/>
              <a:t>0.9</a:t>
            </a:r>
            <a:r>
              <a:rPr lang="en" altLang="ko-KR" sz="1400" dirty="0"/>
              <a:t>x</a:t>
            </a:r>
            <a:r>
              <a:rPr lang="en" altLang="ko-KR" sz="1400" baseline="-25000" dirty="0"/>
              <a:t>2</a:t>
            </a:r>
            <a:r>
              <a:rPr lang="en" altLang="ko-KR" sz="1400" dirty="0"/>
              <a:t> </a:t>
            </a:r>
            <a:r>
              <a:rPr lang="en-US" altLang="ko-KR" sz="1400" dirty="0"/>
              <a:t>-3.6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0</a:t>
            </a:r>
            <a:endParaRPr kumimoji="1" lang="ko-KR" altLang="en-US" sz="1400" dirty="0"/>
          </a:p>
        </p:txBody>
      </p:sp>
      <p:sp>
        <p:nvSpPr>
          <p:cNvPr id="17" name="Shape 473"/>
          <p:cNvSpPr/>
          <p:nvPr/>
        </p:nvSpPr>
        <p:spPr>
          <a:xfrm>
            <a:off x="7113181" y="5790117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473"/>
          <p:cNvSpPr/>
          <p:nvPr/>
        </p:nvSpPr>
        <p:spPr>
          <a:xfrm>
            <a:off x="3107190" y="5765876"/>
            <a:ext cx="152700" cy="148500"/>
          </a:xfrm>
          <a:prstGeom prst="flowChartConnector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6" name="Shape 417"/>
          <p:cNvCxnSpPr/>
          <p:nvPr/>
        </p:nvCxnSpPr>
        <p:spPr>
          <a:xfrm>
            <a:off x="1346923" y="5114763"/>
            <a:ext cx="1174543" cy="1121210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417"/>
          <p:cNvCxnSpPr/>
          <p:nvPr/>
        </p:nvCxnSpPr>
        <p:spPr>
          <a:xfrm>
            <a:off x="5476963" y="5031301"/>
            <a:ext cx="2763270" cy="1073341"/>
          </a:xfrm>
          <a:prstGeom prst="straightConnector1">
            <a:avLst/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오른쪽 화살표[R] 15"/>
          <p:cNvSpPr/>
          <p:nvPr/>
        </p:nvSpPr>
        <p:spPr>
          <a:xfrm>
            <a:off x="3973100" y="5392785"/>
            <a:ext cx="861237" cy="350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1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  <a:r>
              <a:rPr kumimoji="1" lang="en-US" altLang="ko-KR" dirty="0"/>
              <a:t>	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19" descr="Perceptron learning to classify. Sample Data is a logical AND. Quick Version. Slow Version in Part 2." title="Perceptron Learning Algorithm 1 - AND">
            <a:hlinkClick r:id="rId2"/>
          </p:cNvPr>
          <p:cNvSpPr/>
          <p:nvPr/>
        </p:nvSpPr>
        <p:spPr>
          <a:xfrm>
            <a:off x="2203554" y="2131963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0"/>
          <p:cNvSpPr txBox="1"/>
          <p:nvPr/>
        </p:nvSpPr>
        <p:spPr>
          <a:xfrm>
            <a:off x="2789029" y="5544913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 dirty="0">
                <a:solidFill>
                  <a:schemeClr val="hlink"/>
                </a:solidFill>
                <a:hlinkClick r:id="rId4"/>
              </a:rPr>
              <a:t>https://www.youtube.com/watch?v=tYxkIOTdeu8</a:t>
            </a:r>
          </a:p>
        </p:txBody>
      </p:sp>
    </p:spTree>
    <p:extLst>
      <p:ext uri="{BB962C8B-B14F-4D97-AF65-F5344CB8AC3E}">
        <p14:creationId xmlns:p14="http://schemas.microsoft.com/office/powerpoint/2010/main" val="102584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선의 학습 실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6" descr="Data Visualization - The perceptron Visualization" title="The perceptron visualization">
            <a:hlinkClick r:id="rId2"/>
          </p:cNvPr>
          <p:cNvSpPr/>
          <p:nvPr/>
        </p:nvSpPr>
        <p:spPr>
          <a:xfrm>
            <a:off x="2203554" y="2107488"/>
            <a:ext cx="4572000" cy="342900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Shape 627"/>
          <p:cNvSpPr txBox="1"/>
          <p:nvPr/>
        </p:nvSpPr>
        <p:spPr>
          <a:xfrm>
            <a:off x="2823729" y="5569388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altLang="ko-KR" sz="1200" u="sng" dirty="0">
                <a:solidFill>
                  <a:schemeClr val="hlink"/>
                </a:solidFill>
                <a:hlinkClick r:id="rId4"/>
              </a:rPr>
              <a:t>https://www.youtube.com/embed/V2MMyk7bdWY</a:t>
            </a:r>
          </a:p>
        </p:txBody>
      </p:sp>
    </p:spTree>
    <p:extLst>
      <p:ext uri="{BB962C8B-B14F-4D97-AF65-F5344CB8AC3E}">
        <p14:creationId xmlns:p14="http://schemas.microsoft.com/office/powerpoint/2010/main" val="2175788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실제로 저 간단한 로직으로 선을 찾을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선을 찾을 수 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29" name="Shape 63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676" y="3072676"/>
            <a:ext cx="4880599" cy="271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88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로봇을 위한 프로그램을 작성해야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‘xxx</a:t>
            </a:r>
            <a:r>
              <a:rPr kumimoji="1" lang="ko-KR" altLang="en-US" dirty="0"/>
              <a:t>하면 우측 상자에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경우 좌측 상자에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감 잡고 분류할 때 사용한 기준을 하드코딩해야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440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크기에다가 색깔을 추가하니 더 잘된다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특질</a:t>
            </a:r>
            <a:r>
              <a:rPr kumimoji="1" lang="en-US" altLang="ko-KR" dirty="0"/>
              <a:t>(feature)</a:t>
            </a:r>
            <a:r>
              <a:rPr kumimoji="1" lang="ko-KR" altLang="en-US" dirty="0"/>
              <a:t>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사과 마다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값의 특질이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크기 </a:t>
            </a:r>
            <a:r>
              <a:rPr kumimoji="1" lang="en-US" altLang="ko-KR" dirty="0"/>
              <a:t>3, </a:t>
            </a:r>
            <a:r>
              <a:rPr kumimoji="1" lang="ko-KR" altLang="en-US" dirty="0"/>
              <a:t>색깔 </a:t>
            </a:r>
            <a:r>
              <a:rPr kumimoji="1" lang="en-US" altLang="ko-KR" dirty="0"/>
              <a:t>2 ← </a:t>
            </a:r>
            <a:r>
              <a:rPr kumimoji="1" lang="ko-KR" altLang="en-US" dirty="0"/>
              <a:t>입력 벡터 혹은 특질 벡터라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사과 예의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특질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색깔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사용했다</a:t>
            </a:r>
            <a:r>
              <a:rPr kumimoji="1" lang="en-US" altLang="ko-KR" dirty="0"/>
              <a:t>. ← </a:t>
            </a:r>
            <a:r>
              <a:rPr kumimoji="1" lang="ko-KR" altLang="en-US" dirty="0"/>
              <a:t>입력 벡터가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학습을 한다는 건 선을 구성하는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값을 찾는 것이다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입력에 곱해지는 </a:t>
            </a:r>
            <a:r>
              <a:rPr kumimoji="1" lang="en-US" altLang="ko-KR" dirty="0"/>
              <a:t>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, w</a:t>
            </a:r>
            <a:r>
              <a:rPr kumimoji="1" lang="en-US" altLang="ko-KR" baseline="-25000" dirty="0"/>
              <a:t>2</a:t>
            </a:r>
            <a:r>
              <a:rPr kumimoji="1" lang="ko-KR" altLang="en-US" dirty="0"/>
              <a:t>들을 가중치</a:t>
            </a:r>
            <a:r>
              <a:rPr kumimoji="1" lang="en-US" altLang="ko-KR" dirty="0"/>
              <a:t>(weight)</a:t>
            </a:r>
            <a:r>
              <a:rPr kumimoji="1" lang="ko-KR" altLang="en-US" dirty="0"/>
              <a:t>라 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용어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23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비용 함수와 학습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05828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35867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귤의 예에서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기준의 값에 따라 오차의 크기가 결정된다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학습의 목표는 오차를 최소로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오차함수의 값이 최소가 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비용 함수는 모델을 구성하는 가중치</a:t>
            </a:r>
            <a:r>
              <a:rPr kumimoji="1" lang="en-US" altLang="ko-KR" dirty="0"/>
              <a:t>(w)</a:t>
            </a:r>
            <a:r>
              <a:rPr kumimoji="1" lang="ko-KR" altLang="en-US" dirty="0"/>
              <a:t>의 함수이다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예에서의 기준값에 의해 발생하는 오차의 정도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함수</a:t>
            </a:r>
            <a:r>
              <a:rPr kumimoji="1" lang="en-US" altLang="ko-KR" dirty="0"/>
              <a:t>(Cost Function)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8" y="4725161"/>
            <a:ext cx="4427375" cy="1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202" y="2277199"/>
            <a:ext cx="3368800" cy="249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비용함수를 최소로 하는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찾는 것이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학습이다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비용함수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7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아래쪽 화살표[D] 5"/>
          <p:cNvSpPr/>
          <p:nvPr/>
        </p:nvSpPr>
        <p:spPr>
          <a:xfrm>
            <a:off x="4115851" y="4622738"/>
            <a:ext cx="338328" cy="82075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07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오차평면에서 공을 올려 놓았을 때 공이 굴러가는 방향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오차가 적어지는 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w</a:t>
            </a:r>
            <a:r>
              <a:rPr kumimoji="1" lang="ko-KR" altLang="en-US" dirty="0"/>
              <a:t>를 조정한다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 하강법</a:t>
            </a:r>
            <a:r>
              <a:rPr kumimoji="1" lang="en-US" altLang="ko-KR" dirty="0"/>
              <a:t>(Gradient Descent)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4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600" y="3191599"/>
            <a:ext cx="3368800" cy="249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연결선[R] 6"/>
          <p:cNvCxnSpPr/>
          <p:nvPr/>
        </p:nvCxnSpPr>
        <p:spPr>
          <a:xfrm flipH="1">
            <a:off x="4412974" y="3824577"/>
            <a:ext cx="1677725" cy="1969882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056980" y="3670688"/>
            <a:ext cx="5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경사</a:t>
            </a:r>
          </a:p>
        </p:txBody>
      </p:sp>
      <p:sp>
        <p:nvSpPr>
          <p:cNvPr id="12" name="타원 11"/>
          <p:cNvSpPr/>
          <p:nvPr/>
        </p:nvSpPr>
        <p:spPr>
          <a:xfrm>
            <a:off x="4882101" y="4734996"/>
            <a:ext cx="262393" cy="27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663440" y="4880586"/>
            <a:ext cx="349857" cy="413467"/>
          </a:xfrm>
          <a:prstGeom prst="straightConnector1">
            <a:avLst/>
          </a:prstGeom>
          <a:ln w="50800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90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경사하강법은 비용함수를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편미분하면 각 </a:t>
            </a:r>
            <a:r>
              <a:rPr kumimoji="1" lang="en-US" altLang="ko-KR" dirty="0"/>
              <a:t>weight </a:t>
            </a:r>
            <a:r>
              <a:rPr kumimoji="1" lang="ko-KR" altLang="en-US" dirty="0"/>
              <a:t>별로 수정할 다음 값을 구할 수 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그렇다고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선형 모델</a:t>
            </a:r>
            <a:r>
              <a:rPr kumimoji="1" lang="en-US" altLang="ko-KR" dirty="0"/>
              <a:t>(w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1</a:t>
            </a:r>
            <a:r>
              <a:rPr kumimoji="1" lang="en-US" altLang="ko-KR" dirty="0"/>
              <a:t> + w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2</a:t>
            </a:r>
            <a:r>
              <a:rPr kumimoji="1" lang="en-US" altLang="ko-KR" dirty="0"/>
              <a:t> = b)</a:t>
            </a:r>
            <a:r>
              <a:rPr kumimoji="1" lang="ko-KR" altLang="en-US" dirty="0"/>
              <a:t>에서는 경사하강법의 결과가 직관적으로 설명했던 방법과 동일하다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결국 사과 예에서 학습한 방법은 경사하강법을 사용한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예에서 학습방법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364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762" y="2103438"/>
            <a:ext cx="5620476" cy="435133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경사하강법 알고리즘들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https://imgur.com/a/Hqolp</a:t>
            </a:r>
          </a:p>
        </p:txBody>
      </p:sp>
    </p:spTree>
    <p:extLst>
      <p:ext uri="{BB962C8B-B14F-4D97-AF65-F5344CB8AC3E}">
        <p14:creationId xmlns:p14="http://schemas.microsoft.com/office/powerpoint/2010/main" val="4545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신경망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63486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altLang="ko-KR" dirty="0"/>
              <a:t>여러</a:t>
            </a:r>
            <a:r>
              <a:rPr lang="ko-KR" altLang="en-US" dirty="0"/>
              <a:t> </a:t>
            </a:r>
            <a:r>
              <a:rPr lang="en" altLang="ko-KR" dirty="0"/>
              <a:t>개의 수상돌기에서 자극이 합해져서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그 값이 어느 값 이상일 경우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축색돌기로 자극을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2734698"/>
            <a:ext cx="3795252" cy="250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257856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신경세포와 유사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6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218644"/>
            <a:ext cx="3551390" cy="2465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18" y="2218644"/>
            <a:ext cx="3815186" cy="25946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77"/>
          <p:cNvSpPr txBox="1"/>
          <p:nvPr/>
        </p:nvSpPr>
        <p:spPr>
          <a:xfrm>
            <a:off x="6525000" y="6032060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http://m.blog.daum.net/lpds417/17453443</a:t>
            </a:r>
          </a:p>
        </p:txBody>
      </p:sp>
    </p:spTree>
    <p:extLst>
      <p:ext uri="{BB962C8B-B14F-4D97-AF65-F5344CB8AC3E}">
        <p14:creationId xmlns:p14="http://schemas.microsoft.com/office/powerpoint/2010/main" val="1712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2</a:t>
            </a:r>
            <a:r>
              <a:rPr kumimoji="1" lang="ko-KR" altLang="en-US" dirty="0"/>
              <a:t>개 상자의 것을 보고 삼았던 기준은 크기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큰 것은 익은 것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작은 것은 안 익은 것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대충 있었던 크기를 측정하고 그것을 하드 코딩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‘if(size &gt; 7.5) then </a:t>
            </a:r>
            <a:r>
              <a:rPr kumimoji="1" lang="is-IS" altLang="ko-KR"/>
              <a:t>…’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귤 익은 것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99"/>
          <p:cNvCxnSpPr/>
          <p:nvPr/>
        </p:nvCxnSpPr>
        <p:spPr>
          <a:xfrm rot="10800000" flipH="1">
            <a:off x="1670827" y="5592012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00"/>
          <p:cNvSpPr txBox="1"/>
          <p:nvPr/>
        </p:nvSpPr>
        <p:spPr>
          <a:xfrm>
            <a:off x="6807927" y="5560987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01"/>
          <p:cNvSpPr txBox="1"/>
          <p:nvPr/>
        </p:nvSpPr>
        <p:spPr>
          <a:xfrm>
            <a:off x="1551602" y="560086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02"/>
          <p:cNvSpPr/>
          <p:nvPr/>
        </p:nvSpPr>
        <p:spPr>
          <a:xfrm>
            <a:off x="69043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103"/>
          <p:cNvSpPr/>
          <p:nvPr/>
        </p:nvSpPr>
        <p:spPr>
          <a:xfrm>
            <a:off x="647840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104"/>
          <p:cNvSpPr/>
          <p:nvPr/>
        </p:nvSpPr>
        <p:spPr>
          <a:xfrm>
            <a:off x="589975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105"/>
          <p:cNvSpPr/>
          <p:nvPr/>
        </p:nvSpPr>
        <p:spPr>
          <a:xfrm>
            <a:off x="5393452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" name="Shape 106"/>
          <p:cNvSpPr/>
          <p:nvPr/>
        </p:nvSpPr>
        <p:spPr>
          <a:xfrm>
            <a:off x="4943377" y="50626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07"/>
          <p:cNvSpPr/>
          <p:nvPr/>
        </p:nvSpPr>
        <p:spPr>
          <a:xfrm>
            <a:off x="44451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08"/>
          <p:cNvSpPr/>
          <p:nvPr/>
        </p:nvSpPr>
        <p:spPr>
          <a:xfrm>
            <a:off x="3899889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09"/>
          <p:cNvSpPr/>
          <p:nvPr/>
        </p:nvSpPr>
        <p:spPr>
          <a:xfrm>
            <a:off x="3135127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" name="Shape 110"/>
          <p:cNvSpPr/>
          <p:nvPr/>
        </p:nvSpPr>
        <p:spPr>
          <a:xfrm>
            <a:off x="2733302" y="509483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" name="Shape 111"/>
          <p:cNvSpPr/>
          <p:nvPr/>
        </p:nvSpPr>
        <p:spPr>
          <a:xfrm>
            <a:off x="2298902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12"/>
          <p:cNvSpPr/>
          <p:nvPr/>
        </p:nvSpPr>
        <p:spPr>
          <a:xfrm>
            <a:off x="1752827" y="5126987"/>
            <a:ext cx="289200" cy="2610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9" name="Shape 113"/>
          <p:cNvCxnSpPr/>
          <p:nvPr/>
        </p:nvCxnSpPr>
        <p:spPr>
          <a:xfrm flipH="1">
            <a:off x="3638764" y="4378062"/>
            <a:ext cx="5100" cy="12228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" name="Shape 114"/>
          <p:cNvSpPr txBox="1"/>
          <p:nvPr/>
        </p:nvSpPr>
        <p:spPr>
          <a:xfrm>
            <a:off x="3392089" y="3962512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기준</a:t>
            </a:r>
          </a:p>
        </p:txBody>
      </p:sp>
      <p:sp>
        <p:nvSpPr>
          <p:cNvPr id="21" name="Shape 115"/>
          <p:cNvSpPr txBox="1"/>
          <p:nvPr/>
        </p:nvSpPr>
        <p:spPr>
          <a:xfrm>
            <a:off x="5232577" y="4540037"/>
            <a:ext cx="10805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  <p:sp>
        <p:nvSpPr>
          <p:cNvPr id="22" name="Shape 116"/>
          <p:cNvSpPr txBox="1"/>
          <p:nvPr/>
        </p:nvSpPr>
        <p:spPr>
          <a:xfrm>
            <a:off x="1956816" y="4504962"/>
            <a:ext cx="1326686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안</a:t>
            </a:r>
            <a:r>
              <a:rPr lang="ko-KR" altLang="en-US" dirty="0"/>
              <a:t>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435465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선형분리의 문제를 학습할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</a:t>
            </a:r>
            <a:r>
              <a:rPr kumimoji="1" lang="en-US" altLang="ko-KR" dirty="0"/>
              <a:t>(Perceptron)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9" name="Shape 684"/>
          <p:cNvSpPr/>
          <p:nvPr/>
        </p:nvSpPr>
        <p:spPr>
          <a:xfrm>
            <a:off x="1839518" y="330782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0" name="Shape 685"/>
          <p:cNvSpPr/>
          <p:nvPr/>
        </p:nvSpPr>
        <p:spPr>
          <a:xfrm>
            <a:off x="1839518" y="4115072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" name="Shape 686"/>
          <p:cNvSpPr/>
          <p:nvPr/>
        </p:nvSpPr>
        <p:spPr>
          <a:xfrm>
            <a:off x="1839518" y="499374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" name="Shape 687"/>
          <p:cNvSpPr/>
          <p:nvPr/>
        </p:nvSpPr>
        <p:spPr>
          <a:xfrm>
            <a:off x="39326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53" name="Shape 688"/>
          <p:cNvCxnSpPr/>
          <p:nvPr/>
        </p:nvCxnSpPr>
        <p:spPr>
          <a:xfrm>
            <a:off x="2432468" y="3593572"/>
            <a:ext cx="14358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4" name="Shape 689"/>
          <p:cNvCxnSpPr/>
          <p:nvPr/>
        </p:nvCxnSpPr>
        <p:spPr>
          <a:xfrm>
            <a:off x="2432468" y="4322247"/>
            <a:ext cx="14112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55" name="Shape 690"/>
          <p:cNvCxnSpPr/>
          <p:nvPr/>
        </p:nvCxnSpPr>
        <p:spPr>
          <a:xfrm rot="10800000" flipH="1">
            <a:off x="2453893" y="4593647"/>
            <a:ext cx="13896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6" name="Shape 691"/>
          <p:cNvSpPr txBox="1"/>
          <p:nvPr/>
        </p:nvSpPr>
        <p:spPr>
          <a:xfrm>
            <a:off x="1883768" y="329489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7" name="Shape 692"/>
          <p:cNvSpPr txBox="1"/>
          <p:nvPr/>
        </p:nvSpPr>
        <p:spPr>
          <a:xfrm>
            <a:off x="1883768" y="41014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58" name="Shape 693"/>
          <p:cNvSpPr txBox="1"/>
          <p:nvPr/>
        </p:nvSpPr>
        <p:spPr>
          <a:xfrm>
            <a:off x="1883768" y="4993747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59" name="Shape 694"/>
          <p:cNvSpPr txBox="1"/>
          <p:nvPr/>
        </p:nvSpPr>
        <p:spPr>
          <a:xfrm>
            <a:off x="2955218" y="3422122"/>
            <a:ext cx="4788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60" name="Shape 695"/>
          <p:cNvSpPr txBox="1"/>
          <p:nvPr/>
        </p:nvSpPr>
        <p:spPr>
          <a:xfrm>
            <a:off x="2930345" y="4007897"/>
            <a:ext cx="478799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8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</a:p>
        </p:txBody>
      </p:sp>
      <p:sp>
        <p:nvSpPr>
          <p:cNvPr id="61" name="Shape 696"/>
          <p:cNvSpPr txBox="1"/>
          <p:nvPr/>
        </p:nvSpPr>
        <p:spPr>
          <a:xfrm>
            <a:off x="2974580" y="4543609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</a:p>
        </p:txBody>
      </p:sp>
      <p:sp>
        <p:nvSpPr>
          <p:cNvPr id="62" name="Shape 697"/>
          <p:cNvSpPr txBox="1"/>
          <p:nvPr/>
        </p:nvSpPr>
        <p:spPr>
          <a:xfrm>
            <a:off x="3976393" y="4007884"/>
            <a:ext cx="3903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</a:p>
        </p:txBody>
      </p:sp>
      <p:sp>
        <p:nvSpPr>
          <p:cNvPr id="63" name="Shape 698"/>
          <p:cNvSpPr txBox="1"/>
          <p:nvPr/>
        </p:nvSpPr>
        <p:spPr>
          <a:xfrm>
            <a:off x="4284771" y="3736522"/>
            <a:ext cx="1497712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+ w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r>
              <a:rPr lang="en" sz="1200" baseline="-250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+ b</a:t>
            </a:r>
          </a:p>
        </p:txBody>
      </p:sp>
      <p:cxnSp>
        <p:nvCxnSpPr>
          <p:cNvPr id="64" name="Shape 699"/>
          <p:cNvCxnSpPr/>
          <p:nvPr/>
        </p:nvCxnSpPr>
        <p:spPr>
          <a:xfrm>
            <a:off x="4499430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5" name="Shape 700"/>
          <p:cNvSpPr/>
          <p:nvPr/>
        </p:nvSpPr>
        <p:spPr>
          <a:xfrm>
            <a:off x="5285243" y="4072197"/>
            <a:ext cx="478800" cy="42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701"/>
          <p:cNvGrpSpPr/>
          <p:nvPr/>
        </p:nvGrpSpPr>
        <p:grpSpPr>
          <a:xfrm>
            <a:off x="5435393" y="4207947"/>
            <a:ext cx="178500" cy="157200"/>
            <a:chOff x="5236475" y="3971925"/>
            <a:chExt cx="178500" cy="157200"/>
          </a:xfrm>
        </p:grpSpPr>
        <p:cxnSp>
          <p:nvCxnSpPr>
            <p:cNvPr id="67" name="Shape 702"/>
            <p:cNvCxnSpPr/>
            <p:nvPr/>
          </p:nvCxnSpPr>
          <p:spPr>
            <a:xfrm flipH="1">
              <a:off x="5329475" y="3971925"/>
              <a:ext cx="6900" cy="15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8" name="Shape 703"/>
            <p:cNvCxnSpPr/>
            <p:nvPr/>
          </p:nvCxnSpPr>
          <p:spPr>
            <a:xfrm rot="10800000">
              <a:off x="5321975" y="39719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9" name="Shape 704"/>
            <p:cNvCxnSpPr/>
            <p:nvPr/>
          </p:nvCxnSpPr>
          <p:spPr>
            <a:xfrm rot="10800000">
              <a:off x="5236475" y="4129125"/>
              <a:ext cx="9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70" name="Shape 705"/>
          <p:cNvSpPr txBox="1"/>
          <p:nvPr/>
        </p:nvSpPr>
        <p:spPr>
          <a:xfrm>
            <a:off x="6562218" y="4062147"/>
            <a:ext cx="1158900" cy="37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0 or 1</a:t>
            </a:r>
          </a:p>
        </p:txBody>
      </p:sp>
      <p:cxnSp>
        <p:nvCxnSpPr>
          <p:cNvPr id="71" name="Shape 706"/>
          <p:cNvCxnSpPr/>
          <p:nvPr/>
        </p:nvCxnSpPr>
        <p:spPr>
          <a:xfrm>
            <a:off x="5864405" y="4243797"/>
            <a:ext cx="6978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84066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ko-KR" altLang="en-US" dirty="0"/>
              <a:t>하지만 </a:t>
            </a:r>
            <a:r>
              <a:rPr lang="en" altLang="ko-KR" dirty="0"/>
              <a:t>간단한 XOR도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endParaRPr lang="en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선형분리가 불가능한 것은 풀지 못</a:t>
            </a:r>
            <a:r>
              <a:rPr lang="ko-KR" altLang="en-US" dirty="0"/>
              <a:t> </a:t>
            </a:r>
            <a:r>
              <a:rPr lang="en" altLang="ko-KR" dirty="0"/>
              <a:t>한다.</a:t>
            </a:r>
          </a:p>
          <a:p>
            <a:pPr lvl="0">
              <a:spcBef>
                <a:spcPts val="0"/>
              </a:spcBef>
              <a:buNone/>
            </a:pPr>
            <a:endParaRPr lang="en-US" altLang="ko-KR" dirty="0"/>
          </a:p>
          <a:p>
            <a:pPr lvl="0">
              <a:spcBef>
                <a:spcPts val="0"/>
              </a:spcBef>
              <a:buNone/>
            </a:pPr>
            <a:r>
              <a:rPr lang="en" altLang="ko-KR" dirty="0"/>
              <a:t>XOR는 선형분리로 풀지 못하는 문제이다.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퍼셉트론의 한계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13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953" y="3845430"/>
            <a:ext cx="6112649" cy="2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http://programmermagazine.github.io/201404/book/pmag.html</a:t>
            </a:r>
          </a:p>
        </p:txBody>
      </p:sp>
    </p:spTree>
    <p:extLst>
      <p:ext uri="{BB962C8B-B14F-4D97-AF65-F5344CB8AC3E}">
        <p14:creationId xmlns:p14="http://schemas.microsoft.com/office/powerpoint/2010/main" val="2013212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여부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102" y="2476582"/>
            <a:ext cx="5551525" cy="24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http://sebastianraschka.com/Articles/2014_naive_bayes_1.html</a:t>
            </a:r>
          </a:p>
        </p:txBody>
      </p:sp>
    </p:spTree>
    <p:extLst>
      <p:ext uri="{BB962C8B-B14F-4D97-AF65-F5344CB8AC3E}">
        <p14:creationId xmlns:p14="http://schemas.microsoft.com/office/powerpoint/2010/main" val="301960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입력 차원을 늘린다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사과 예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입력을 비선형 변환하여 선형분리 가능하도록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혹은 </a:t>
            </a:r>
            <a:r>
              <a:rPr kumimoji="1" lang="en-US" altLang="ko-KR" dirty="0"/>
              <a:t>MLP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선형 분리 불가 문제의 해결법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289" y="3344851"/>
            <a:ext cx="3828909" cy="15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4"/>
          <p:cNvSpPr txBox="1"/>
          <p:nvPr/>
        </p:nvSpPr>
        <p:spPr>
          <a:xfrm>
            <a:off x="6233487" y="6032891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http://colah.github.io/posts/2014-03-NN-Manifolds-Topology/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543895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 사이에 층이 더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개별 </a:t>
            </a:r>
            <a:r>
              <a:rPr kumimoji="1" lang="en-US" altLang="ko-KR" dirty="0"/>
              <a:t>perceptron</a:t>
            </a:r>
            <a:r>
              <a:rPr kumimoji="1" lang="ko-KR" altLang="en-US" dirty="0"/>
              <a:t>의 결과를 다음 층의 입력으로 사용하고 결과적으로 선형 분리의 제약을 극복한다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MLP(Multi Layer Perceptron)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3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151" y="3615574"/>
            <a:ext cx="4305325" cy="26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36"/>
          <p:cNvSpPr txBox="1"/>
          <p:nvPr/>
        </p:nvSpPr>
        <p:spPr>
          <a:xfrm>
            <a:off x="6126593" y="589652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http://docs.opencv.org/2.4/modules/ml/doc/neural_networks.html</a:t>
            </a:r>
          </a:p>
        </p:txBody>
      </p:sp>
    </p:spTree>
    <p:extLst>
      <p:ext uri="{BB962C8B-B14F-4D97-AF65-F5344CB8AC3E}">
        <p14:creationId xmlns:p14="http://schemas.microsoft.com/office/powerpoint/2010/main" val="1567182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</a:t>
            </a:r>
            <a:r>
              <a:rPr kumimoji="1" lang="ko-KR" altLang="en-US" dirty="0"/>
              <a:t>개의 퍼셉트론은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선형 분리를 할 수 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퍼셉트론의 결과를 다른 퍼셉트론의 입력으로 하면 여러 개의 선으로 분리를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744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474" y="3609997"/>
            <a:ext cx="5879433" cy="31580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45"/>
          <p:cNvSpPr txBox="1"/>
          <p:nvPr/>
        </p:nvSpPr>
        <p:spPr>
          <a:xfrm>
            <a:off x="6525000" y="6120678"/>
            <a:ext cx="26190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https://www.wikipendium.no/TDT4137_Cognitive_Architectures</a:t>
            </a:r>
          </a:p>
        </p:txBody>
      </p:sp>
    </p:spTree>
    <p:extLst>
      <p:ext uri="{BB962C8B-B14F-4D97-AF65-F5344CB8AC3E}">
        <p14:creationId xmlns:p14="http://schemas.microsoft.com/office/powerpoint/2010/main" val="756607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온라인 시뮬레이션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Shape 627"/>
          <p:cNvSpPr txBox="1"/>
          <p:nvPr/>
        </p:nvSpPr>
        <p:spPr>
          <a:xfrm>
            <a:off x="2930214" y="5995272"/>
            <a:ext cx="35493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200" u="sng" dirty="0">
                <a:solidFill>
                  <a:schemeClr val="hlink"/>
                </a:solidFill>
                <a:hlinkClick r:id="rId2"/>
              </a:rPr>
              <a:t>http://playground.tensorflow.org</a:t>
            </a:r>
            <a:endParaRPr lang="en" sz="1200" u="sng" dirty="0">
              <a:solidFill>
                <a:schemeClr val="hlink"/>
              </a:solidFill>
              <a:hlinkClick r:id="rId3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281" y="1987023"/>
            <a:ext cx="7059305" cy="40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8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MLP</a:t>
            </a:r>
            <a:r>
              <a:rPr kumimoji="1" lang="ko-KR" altLang="en-US" dirty="0"/>
              <a:t>를 이제는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이라 부른다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신경망의 은닉층이 많아서</a:t>
            </a:r>
            <a:r>
              <a:rPr kumimoji="1" lang="en-US" altLang="ko-KR" dirty="0"/>
              <a:t>(deep).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DNN(Deep 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2887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이미지를 구성하는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각 값으로 구성된 입력벡터를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의 입력으로 한다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ko-KR" altLang="en-US" dirty="0"/>
              <a:t>그리고 학습 시 해당 출력 노드만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으로 학습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test </a:t>
            </a:r>
            <a:r>
              <a:rPr kumimoji="1" lang="ko-KR" altLang="en-US" dirty="0"/>
              <a:t>시에는 출력 노드 중 최대 값을 가진 것으로 인식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숫자 인식의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Shape 801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00" y="4440762"/>
            <a:ext cx="4418400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0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4660" y="3075554"/>
            <a:ext cx="4285740" cy="35151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803"/>
          <p:cNvSpPr txBox="1"/>
          <p:nvPr/>
        </p:nvSpPr>
        <p:spPr>
          <a:xfrm>
            <a:off x="1136505" y="5973561"/>
            <a:ext cx="3213900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https://medium.com/@ageitgey/machine-learning-is-fun-part-3-deep-learning-and-convolutional-neural-networks-f40359318721#.ylp7hd52a</a:t>
            </a:r>
          </a:p>
        </p:txBody>
      </p:sp>
      <p:sp>
        <p:nvSpPr>
          <p:cNvPr id="8" name="Shape 804"/>
          <p:cNvSpPr txBox="1"/>
          <p:nvPr/>
        </p:nvSpPr>
        <p:spPr>
          <a:xfrm>
            <a:off x="7187403" y="6454277"/>
            <a:ext cx="1935657" cy="1741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5850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함수 근사화 능력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897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하드 코딩한 기준 마저 스스로 찾아내게 하고 싶다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익은 거 분류하기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로봇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36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z="6000" dirty="0"/>
              <a:t>Universal Approximator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어떠한 함수도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81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임의의 함수를 근사화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함수의 내부를 모르더라도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입력과 출력 데이터로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의 함수 근사화 능력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77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41424" y="35764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출력</a:t>
            </a:r>
            <a:endParaRPr sz="2400" b="1" dirty="0"/>
          </a:p>
        </p:txBody>
      </p:sp>
      <p:sp>
        <p:nvSpPr>
          <p:cNvPr id="10" name="Google Shape;154;p24"/>
          <p:cNvSpPr txBox="1"/>
          <p:nvPr/>
        </p:nvSpPr>
        <p:spPr>
          <a:xfrm>
            <a:off x="1066774" y="3576447"/>
            <a:ext cx="11790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입력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16423402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1" name="Google Shape;163;p2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99" y="3031097"/>
            <a:ext cx="1691575" cy="16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06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76;p26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75" y="3133935"/>
            <a:ext cx="1485924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121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0(</a:t>
            </a:r>
            <a:r>
              <a:rPr lang="ko-KR" altLang="en-US" b="1" dirty="0"/>
              <a:t>고양이</a:t>
            </a:r>
            <a:r>
              <a:rPr lang="en-US" altLang="ko-KR" b="1" dirty="0"/>
              <a:t>)</a:t>
            </a:r>
            <a:endParaRPr b="1" dirty="0"/>
          </a:p>
        </p:txBody>
      </p:sp>
      <p:pic>
        <p:nvPicPr>
          <p:cNvPr id="10" name="Google Shape;187;p2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48" y="3188660"/>
            <a:ext cx="1630000" cy="13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162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808724" y="3649603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ko-KR" b="1" dirty="0"/>
              <a:t>1(</a:t>
            </a:r>
            <a:r>
              <a:rPr lang="ko-KR" altLang="en-US" b="1" dirty="0"/>
              <a:t>강아지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" name="Google Shape;198;p2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12" y="3225988"/>
            <a:ext cx="1754100" cy="130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499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/>
              <a:t>?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0;p29"/>
          <p:cNvSpPr txBox="1">
            <a:spLocks/>
          </p:cNvSpPr>
          <p:nvPr/>
        </p:nvSpPr>
        <p:spPr>
          <a:xfrm>
            <a:off x="895350" y="5248181"/>
            <a:ext cx="7620000" cy="519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" altLang="en-US" sz="2000"/>
              <a:t>처음 보는 입력이라도 출력을 낸다</a:t>
            </a:r>
            <a:r>
              <a:rPr lang="en-US" altLang="ko" sz="2000" dirty="0"/>
              <a:t>. </a:t>
            </a:r>
            <a:r>
              <a:rPr lang="ko" altLang="en-US" sz="2000"/>
              <a:t>의미 있는</a:t>
            </a:r>
            <a:r>
              <a:rPr lang="en-US" altLang="ko" sz="2000" dirty="0"/>
              <a:t>.</a:t>
            </a:r>
            <a:endParaRPr lang="ko" altLang="en-US" sz="2000"/>
          </a:p>
        </p:txBody>
      </p:sp>
    </p:spTree>
    <p:extLst>
      <p:ext uri="{BB962C8B-B14F-4D97-AF65-F5344CB8AC3E}">
        <p14:creationId xmlns:p14="http://schemas.microsoft.com/office/powerpoint/2010/main" val="1052491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고양이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강아지 구분 함수</a:t>
            </a:r>
            <a:endParaRPr kumimoji="1" lang="en-US" altLang="ko-KR" dirty="0"/>
          </a:p>
          <a:p>
            <a:r>
              <a:rPr kumimoji="1" lang="ko-KR" altLang="en-US" dirty="0"/>
              <a:t>어떻게 구분하는 지 정의하지 않았다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정의하기는 힘들어도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함수는 존재한다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단순한 입출력 쌍 데이터로 그 함수를 근사화 하였다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함수를 근사화 한 것이다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9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단순히 입출력 쌍을 반복하여 학습시킨다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로직을 찾아내기 어려운 문제에는 아주 효과적이다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얼굴 인식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물체 인식 같은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단순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하지만 강력한 방법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2" name="Shape 147"/>
          <p:cNvSpPr txBox="1"/>
          <p:nvPr/>
        </p:nvSpPr>
        <p:spPr>
          <a:xfrm>
            <a:off x="5875602" y="4583630"/>
            <a:ext cx="103726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231283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576435"/>
            <a:ext cx="1260585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/>
              <a:t>고양이</a:t>
            </a:r>
            <a:endParaRPr sz="2800" b="1" dirty="0"/>
          </a:p>
        </p:txBody>
      </p:sp>
      <p:pic>
        <p:nvPicPr>
          <p:cNvPr id="10" name="Google Shape;209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86" y="3256572"/>
            <a:ext cx="1860938" cy="124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643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pic>
        <p:nvPicPr>
          <p:cNvPr id="10" name="Google Shape;244;p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2" y="3311722"/>
            <a:ext cx="1860900" cy="11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음파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3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정상</a:t>
            </a:r>
            <a:r>
              <a:rPr lang="en-US" altLang="ko-KR" b="1" dirty="0"/>
              <a:t>/</a:t>
            </a:r>
            <a:r>
              <a:rPr lang="ko-KR" altLang="en-US" b="1" dirty="0"/>
              <a:t>비정상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793762" y="4505936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시스템 데이터</a:t>
            </a:r>
            <a:endParaRPr dirty="0"/>
          </a:p>
        </p:txBody>
      </p:sp>
      <p:pic>
        <p:nvPicPr>
          <p:cNvPr id="12" name="Google Shape;257;p3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85" y="3397322"/>
            <a:ext cx="1941625" cy="95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747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다음 수</a:t>
            </a:r>
            <a:endParaRPr b="1" dirty="0"/>
          </a:p>
        </p:txBody>
      </p:sp>
      <p:pic>
        <p:nvPicPr>
          <p:cNvPr id="13" name="Google Shape;268;p35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51" y="3133935"/>
            <a:ext cx="1946523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59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</a:t>
            </a:r>
            <a:r>
              <a:rPr lang="ko-KR" altLang="en-US" b="1" dirty="0"/>
              <a:t>안녕하세요</a:t>
            </a:r>
            <a:r>
              <a:rPr lang="en-US" altLang="ko-KR" b="1" dirty="0"/>
              <a:t>”</a:t>
            </a:r>
            <a:endParaRPr b="1" dirty="0"/>
          </a:p>
        </p:txBody>
      </p:sp>
      <p:sp>
        <p:nvSpPr>
          <p:cNvPr id="11" name="Google Shape;245;p33"/>
          <p:cNvSpPr txBox="1"/>
          <p:nvPr/>
        </p:nvSpPr>
        <p:spPr>
          <a:xfrm>
            <a:off x="1040775" y="4180497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영어</a:t>
            </a:r>
            <a:endParaRPr dirty="0"/>
          </a:p>
        </p:txBody>
      </p:sp>
      <p:sp>
        <p:nvSpPr>
          <p:cNvPr id="12" name="Google Shape;245;p33"/>
          <p:cNvSpPr txBox="1"/>
          <p:nvPr/>
        </p:nvSpPr>
        <p:spPr>
          <a:xfrm>
            <a:off x="7148024" y="4116609"/>
            <a:ext cx="955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한국어</a:t>
            </a:r>
            <a:endParaRPr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“hello”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452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x*x</a:t>
            </a:r>
            <a:endParaRPr b="1" dirty="0"/>
          </a:p>
        </p:txBody>
      </p:sp>
      <p:sp>
        <p:nvSpPr>
          <p:cNvPr id="13" name="Google Shape;153;p24"/>
          <p:cNvSpPr txBox="1"/>
          <p:nvPr/>
        </p:nvSpPr>
        <p:spPr>
          <a:xfrm>
            <a:off x="628650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x</a:t>
            </a:r>
            <a:endParaRPr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772" y="4200212"/>
            <a:ext cx="1242968" cy="8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5849" y="3133947"/>
            <a:ext cx="28956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0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224" y="3714972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1;p24"/>
          <p:cNvSpPr txBox="1"/>
          <p:nvPr/>
        </p:nvSpPr>
        <p:spPr>
          <a:xfrm>
            <a:off x="4055299" y="2533047"/>
            <a:ext cx="10833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/>
              <a:t>DNN</a:t>
            </a:r>
            <a:endParaRPr sz="2400" b="1" dirty="0"/>
          </a:p>
        </p:txBody>
      </p:sp>
      <p:pic>
        <p:nvPicPr>
          <p:cNvPr id="8" name="Google Shape;152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74" y="3714960"/>
            <a:ext cx="6716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3;p24"/>
          <p:cNvSpPr txBox="1"/>
          <p:nvPr/>
        </p:nvSpPr>
        <p:spPr>
          <a:xfrm>
            <a:off x="6735899" y="3677709"/>
            <a:ext cx="1779451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0 ~ 9</a:t>
            </a:r>
            <a:endParaRPr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609" y="2718155"/>
            <a:ext cx="927945" cy="25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18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DNN</a:t>
            </a:r>
            <a:r>
              <a:rPr kumimoji="1" lang="ko-KR" altLang="en-US" dirty="0"/>
              <a:t>은 함수 근사화 능력이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입출력 쌍을 반복적으로 제공하여 내부를 업데이트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충분한 입출력 데이터와 컴퓨팅 파워를 필요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DNN</a:t>
            </a:r>
            <a:r>
              <a:rPr kumimoji="1" lang="ko-KR" altLang="en-US" dirty="0"/>
              <a:t>으로 특정 함수 근사화하는 것을 딥러닝이라 한다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292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503112" y="3127339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인공지능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머신러닝</a:t>
            </a:r>
            <a:r>
              <a:rPr lang="en-US" altLang="ko-KR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,</a:t>
            </a: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딥러닝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1190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사람이 아닌 기계가 알아서 하면 인공지능이다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전문가의 지식을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전문가 시스템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혹은 데이터를 기반으로 하거나</a:t>
            </a:r>
            <a:r>
              <a:rPr kumimoji="1" lang="en-US" altLang="ko-KR" dirty="0"/>
              <a:t>(</a:t>
            </a:r>
            <a:r>
              <a:rPr kumimoji="1" lang="ko-KR" altLang="en-US" dirty="0"/>
              <a:t>머신러닝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인공지능</a:t>
            </a:r>
            <a:r>
              <a:rPr kumimoji="1" lang="en-US" altLang="ko-KR" dirty="0"/>
              <a:t>(AI; Artificial Intelligence)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24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사과 기준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cxnSp>
        <p:nvCxnSpPr>
          <p:cNvPr id="5" name="Shape 140"/>
          <p:cNvCxnSpPr/>
          <p:nvPr/>
        </p:nvCxnSpPr>
        <p:spPr>
          <a:xfrm rot="10800000" flipH="1">
            <a:off x="1707403" y="5582868"/>
            <a:ext cx="5631600" cy="8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141"/>
          <p:cNvSpPr txBox="1"/>
          <p:nvPr/>
        </p:nvSpPr>
        <p:spPr>
          <a:xfrm>
            <a:off x="6844503" y="5551843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크다</a:t>
            </a:r>
          </a:p>
        </p:txBody>
      </p:sp>
      <p:sp>
        <p:nvSpPr>
          <p:cNvPr id="7" name="Shape 142"/>
          <p:cNvSpPr txBox="1"/>
          <p:nvPr/>
        </p:nvSpPr>
        <p:spPr>
          <a:xfrm>
            <a:off x="1588178" y="5591718"/>
            <a:ext cx="747300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작다</a:t>
            </a:r>
          </a:p>
        </p:txBody>
      </p:sp>
      <p:sp>
        <p:nvSpPr>
          <p:cNvPr id="8" name="Shape 143"/>
          <p:cNvSpPr/>
          <p:nvPr/>
        </p:nvSpPr>
        <p:spPr>
          <a:xfrm>
            <a:off x="6137278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" name="Shape 144"/>
          <p:cNvGrpSpPr/>
          <p:nvPr/>
        </p:nvGrpSpPr>
        <p:grpSpPr>
          <a:xfrm>
            <a:off x="3304240" y="3929243"/>
            <a:ext cx="747300" cy="1662475"/>
            <a:chOff x="3194512" y="2813675"/>
            <a:chExt cx="747300" cy="1662475"/>
          </a:xfrm>
        </p:grpSpPr>
        <p:cxnSp>
          <p:nvCxnSpPr>
            <p:cNvPr id="10" name="Shape 145"/>
            <p:cNvCxnSpPr/>
            <p:nvPr/>
          </p:nvCxnSpPr>
          <p:spPr>
            <a:xfrm flipH="1">
              <a:off x="3565612" y="3253350"/>
              <a:ext cx="5100" cy="1222800"/>
            </a:xfrm>
            <a:prstGeom prst="straightConnector1">
              <a:avLst/>
            </a:prstGeom>
            <a:noFill/>
            <a:ln w="76200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146"/>
            <p:cNvSpPr txBox="1"/>
            <p:nvPr/>
          </p:nvSpPr>
          <p:spPr>
            <a:xfrm>
              <a:off x="3194512" y="2813675"/>
              <a:ext cx="7473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기준</a:t>
              </a:r>
            </a:p>
          </p:txBody>
        </p:sp>
      </p:grpSp>
      <p:sp>
        <p:nvSpPr>
          <p:cNvPr id="13" name="Shape 143"/>
          <p:cNvSpPr/>
          <p:nvPr/>
        </p:nvSpPr>
        <p:spPr>
          <a:xfrm>
            <a:off x="2622832" y="5029443"/>
            <a:ext cx="289200" cy="261000"/>
          </a:xfrm>
          <a:prstGeom prst="flowChartConnector">
            <a:avLst/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7"/>
          <p:cNvSpPr txBox="1"/>
          <p:nvPr/>
        </p:nvSpPr>
        <p:spPr>
          <a:xfrm>
            <a:off x="2093976" y="4583630"/>
            <a:ext cx="1304442" cy="3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/>
              <a:t>안 </a:t>
            </a:r>
            <a:r>
              <a:rPr lang="en" dirty="0"/>
              <a:t>익은</a:t>
            </a:r>
            <a:r>
              <a:rPr lang="ko-KR" altLang="en-US" dirty="0"/>
              <a:t> </a:t>
            </a:r>
            <a:r>
              <a:rPr lang="en" dirty="0"/>
              <a:t>거</a:t>
            </a:r>
          </a:p>
        </p:txBody>
      </p:sp>
    </p:spTree>
    <p:extLst>
      <p:ext uri="{BB962C8B-B14F-4D97-AF65-F5344CB8AC3E}">
        <p14:creationId xmlns:p14="http://schemas.microsoft.com/office/powerpoint/2010/main" val="10343200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인공지능의 한 분야</a:t>
            </a:r>
            <a:endParaRPr kumimoji="1" lang="en-US" altLang="ko-KR" dirty="0"/>
          </a:p>
          <a:p>
            <a:r>
              <a:rPr kumimoji="1" lang="ko-KR" altLang="en-US" dirty="0"/>
              <a:t>데이터에서 가치를 찾아내는 것</a:t>
            </a:r>
            <a:endParaRPr kumimoji="1" lang="en-US" altLang="ko-KR" dirty="0"/>
          </a:p>
          <a:p>
            <a:r>
              <a:rPr kumimoji="1" lang="ko-KR" altLang="en-US" dirty="0"/>
              <a:t>아주 다양한 방법이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SVM, </a:t>
            </a:r>
            <a:r>
              <a:rPr kumimoji="1" lang="ko-KR" altLang="en-US" dirty="0"/>
              <a:t>의사결정트리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Random Forest, Bayesian, K-Means Clustering, K-NN, Neural Network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머신러닝</a:t>
            </a:r>
            <a:r>
              <a:rPr kumimoji="1" lang="en-US" altLang="ko-KR" dirty="0"/>
              <a:t>(ML; Machine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1350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(NN; Neural Network)</a:t>
            </a:r>
            <a:r>
              <a:rPr kumimoji="1" lang="ko-KR" altLang="en-US" dirty="0"/>
              <a:t>을 사용한 머신러닝 방법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  <a:r>
              <a:rPr kumimoji="1" lang="en-US" altLang="ko-KR" dirty="0"/>
              <a:t>(DL; Deep Learning)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1;p16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888" y="3307794"/>
            <a:ext cx="4254224" cy="22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69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2012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부활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07;p17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74" y="1787034"/>
            <a:ext cx="4691051" cy="400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4335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2016</a:t>
            </a:r>
            <a:r>
              <a:rPr kumimoji="1" lang="ko-KR" altLang="en-US" dirty="0"/>
              <a:t>년 화려한 복귀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1026" name="Picture 2" descr="lphago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02" y="2349795"/>
            <a:ext cx="6286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302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별 차이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신경망에 대한 큰 기대만큼 큰 실망</a:t>
            </a:r>
            <a:endParaRPr kumimoji="1" lang="en-US" altLang="ko-KR" dirty="0"/>
          </a:p>
          <a:p>
            <a:r>
              <a:rPr kumimoji="1" lang="ko-KR" altLang="en-US" dirty="0"/>
              <a:t>근래 뚜렷한 성과를 보이면서 다시 큰 관심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DNN: </a:t>
            </a:r>
            <a:r>
              <a:rPr kumimoji="1" lang="ko-KR" altLang="en-US" dirty="0"/>
              <a:t>실망했던 용어를 대신하여 붐을 일으키기 위한 용어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(NN)</a:t>
            </a:r>
            <a:r>
              <a:rPr kumimoji="1" lang="ko-KR" altLang="en-US" dirty="0"/>
              <a:t>과 심층신경망</a:t>
            </a:r>
            <a:r>
              <a:rPr kumimoji="1" lang="en-US" altLang="ko-KR" dirty="0"/>
              <a:t>(DNN)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3697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인간이 고안한 알고리즘이건 기계가 학습한 알고리즘 이건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기계가 스스로 처리하면 </a:t>
            </a:r>
            <a:r>
              <a:rPr kumimoji="1" lang="en-US" altLang="ko-KR" dirty="0"/>
              <a:t>AI</a:t>
            </a:r>
          </a:p>
          <a:p>
            <a:r>
              <a:rPr kumimoji="1" lang="ko-KR" altLang="en-US" dirty="0"/>
              <a:t>데이터를 기반으로 하면 </a:t>
            </a:r>
            <a:r>
              <a:rPr kumimoji="1" lang="en-US" altLang="ko-KR" dirty="0"/>
              <a:t>ML</a:t>
            </a:r>
          </a:p>
          <a:p>
            <a:r>
              <a:rPr kumimoji="1" lang="ko-KR" altLang="en-US" dirty="0"/>
              <a:t>그중 신경망을 사용하는 것이 </a:t>
            </a:r>
            <a:r>
              <a:rPr kumimoji="1" lang="en-US" altLang="ko-KR" dirty="0"/>
              <a:t>DL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서로 다르지만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</a:t>
            </a:r>
            <a:r>
              <a:rPr kumimoji="1" lang="en-US" altLang="ko-KR" dirty="0"/>
              <a:t>AI = ML = DL</a:t>
            </a:r>
            <a:r>
              <a:rPr kumimoji="1" lang="ko-KR" altLang="en-US" dirty="0"/>
              <a:t> 이라 부른다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301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AI, ML, DL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Google Shape;12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97" y="1747508"/>
            <a:ext cx="8089405" cy="438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721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22358" y="380782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딥러닝 조금 더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011361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/>
              <a:t>입력이 가중치만큼 곱해져서 전부 더해진다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이후 특정함수를 거쳐 출력된다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노드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5" name="Picture 4" descr="eep learning nod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434" y="3472329"/>
            <a:ext cx="5122767" cy="24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03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노드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네트웤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6" y="2422528"/>
            <a:ext cx="5622222" cy="37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50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52000</TotalTime>
  <Words>6506</Words>
  <Application>Microsoft Macintosh PowerPoint</Application>
  <PresentationFormat>화면 슬라이드 쇼(4:3)</PresentationFormat>
  <Paragraphs>1409</Paragraphs>
  <Slides>292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292</vt:i4>
      </vt:variant>
    </vt:vector>
  </HeadingPairs>
  <TitlesOfParts>
    <vt:vector size="301" baseType="lpstr">
      <vt:lpstr>맑은 고딕</vt:lpstr>
      <vt:lpstr>NanumSquare</vt:lpstr>
      <vt:lpstr>Proxima Nova</vt:lpstr>
      <vt:lpstr>SeoulNamsan B</vt:lpstr>
      <vt:lpstr>SeoulNamsan M</vt:lpstr>
      <vt:lpstr>Arial</vt:lpstr>
      <vt:lpstr>Calibri</vt:lpstr>
      <vt:lpstr>Cambria Math</vt:lpstr>
      <vt:lpstr>1_Office 테마</vt:lpstr>
      <vt:lpstr>PowerPoint 프레젠테이션</vt:lpstr>
      <vt:lpstr>임도형</vt:lpstr>
      <vt:lpstr>PowerPoint 프레젠테이션</vt:lpstr>
      <vt:lpstr>귤 익은 것 분류하기 - 사람</vt:lpstr>
      <vt:lpstr>귤 익은 것 분류하기 - 로봇</vt:lpstr>
      <vt:lpstr>귤 익은 것 분류하기 - 로봇</vt:lpstr>
      <vt:lpstr>사과 익은 거 분류하기 - 로봇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</vt:lpstr>
      <vt:lpstr>사과 기준 찾기 – 찾았다!</vt:lpstr>
      <vt:lpstr>분류기</vt:lpstr>
      <vt:lpstr>용어</vt:lpstr>
      <vt:lpstr>PowerPoint 프레젠테이션</vt:lpstr>
      <vt:lpstr>사과 분류 적용</vt:lpstr>
      <vt:lpstr>사과 분류 적용 </vt:lpstr>
      <vt:lpstr>기준을 다시 찾자 – 색깔을 고려</vt:lpstr>
      <vt:lpstr>기준을 다시 찾자 – 색깔을 고려</vt:lpstr>
      <vt:lpstr>기준을 다시 찾자 – 가르자</vt:lpstr>
      <vt:lpstr>기준이 선이다</vt:lpstr>
      <vt:lpstr>새 기준의 의미</vt:lpstr>
      <vt:lpstr>처음이자 마지막 수식</vt:lpstr>
      <vt:lpstr>선</vt:lpstr>
      <vt:lpstr>선과 점</vt:lpstr>
      <vt:lpstr>점의 값</vt:lpstr>
      <vt:lpstr>선으로 구분된 영역</vt:lpstr>
      <vt:lpstr>기준을 찾는다는 건</vt:lpstr>
      <vt:lpstr>PowerPoint 프레젠테이션</vt:lpstr>
      <vt:lpstr>선식의 다른 표현</vt:lpstr>
      <vt:lpstr>그림 표현의 예</vt:lpstr>
      <vt:lpstr>익은 사과</vt:lpstr>
      <vt:lpstr>안 익은 사과</vt:lpstr>
      <vt:lpstr>그림 표현</vt:lpstr>
      <vt:lpstr>잘못된 분류</vt:lpstr>
      <vt:lpstr>그림 표현</vt:lpstr>
      <vt:lpstr>선 조정 필요</vt:lpstr>
      <vt:lpstr>선 조정 아이디어</vt:lpstr>
      <vt:lpstr>선 조정 아이디어</vt:lpstr>
      <vt:lpstr>선 조정 아이디어</vt:lpstr>
      <vt:lpstr>선 조정 예</vt:lpstr>
      <vt:lpstr>선 조정 예</vt:lpstr>
      <vt:lpstr>선의 학습 실 예 </vt:lpstr>
      <vt:lpstr>선의 학습 실 예</vt:lpstr>
      <vt:lpstr>선을 찾을 수 있다</vt:lpstr>
      <vt:lpstr>용어</vt:lpstr>
      <vt:lpstr>PowerPoint 프레젠테이션</vt:lpstr>
      <vt:lpstr>비용 함수(Cost Function)</vt:lpstr>
      <vt:lpstr>학습과 비용함수</vt:lpstr>
      <vt:lpstr>경사 하강법(Gradient Descent)</vt:lpstr>
      <vt:lpstr>사과 예에서 학습방법</vt:lpstr>
      <vt:lpstr>경사하강법 알고리즘들</vt:lpstr>
      <vt:lpstr>PowerPoint 프레젠테이션</vt:lpstr>
      <vt:lpstr>신경세포</vt:lpstr>
      <vt:lpstr>신경세포와 유사</vt:lpstr>
      <vt:lpstr>퍼셉트론(Perceptron)</vt:lpstr>
      <vt:lpstr>퍼셉트론의 한계</vt:lpstr>
      <vt:lpstr>선형 분리 여부</vt:lpstr>
      <vt:lpstr>선형 분리 불가 문제의 해결법</vt:lpstr>
      <vt:lpstr>MLP(Multi Layer Perceptron)</vt:lpstr>
      <vt:lpstr>MLP의 능력</vt:lpstr>
      <vt:lpstr> 온라인 시뮬레이션</vt:lpstr>
      <vt:lpstr>DNN(Deep Neural Network)</vt:lpstr>
      <vt:lpstr>숫자 인식의 예</vt:lpstr>
      <vt:lpstr>PowerPoint 프레젠테이션</vt:lpstr>
      <vt:lpstr>DNN의 능력</vt:lpstr>
      <vt:lpstr>DNN의 함수 근사화 능력</vt:lpstr>
      <vt:lpstr>함수</vt:lpstr>
      <vt:lpstr>학습</vt:lpstr>
      <vt:lpstr>학습</vt:lpstr>
      <vt:lpstr>학습</vt:lpstr>
      <vt:lpstr>학습</vt:lpstr>
      <vt:lpstr>학습</vt:lpstr>
      <vt:lpstr>함수를 근사화 한 것이다</vt:lpstr>
      <vt:lpstr>단순, 하지만 강력한 방법</vt:lpstr>
      <vt:lpstr>함수 예</vt:lpstr>
      <vt:lpstr>함수 예</vt:lpstr>
      <vt:lpstr>함수 예</vt:lpstr>
      <vt:lpstr>함수 예</vt:lpstr>
      <vt:lpstr>함수 예</vt:lpstr>
      <vt:lpstr>함수 예</vt:lpstr>
      <vt:lpstr>함수 예</vt:lpstr>
      <vt:lpstr>딥러닝</vt:lpstr>
      <vt:lpstr>PowerPoint 프레젠테이션</vt:lpstr>
      <vt:lpstr> 인공지능(AI; Artificial Intelligence)</vt:lpstr>
      <vt:lpstr>머신러닝(ML; Machine Learning)</vt:lpstr>
      <vt:lpstr>딥러닝(DL; Deep Learning)</vt:lpstr>
      <vt:lpstr>2012년 AI 부활</vt:lpstr>
      <vt:lpstr>2016년 화려한 복귀</vt:lpstr>
      <vt:lpstr>신경망(NN)과 심층신경망(DNN)</vt:lpstr>
      <vt:lpstr> AI, ML, DL</vt:lpstr>
      <vt:lpstr>AI, ML, DL</vt:lpstr>
      <vt:lpstr>PowerPoint 프레젠테이션</vt:lpstr>
      <vt:lpstr>신경망의 노드</vt:lpstr>
      <vt:lpstr>노드, 층, 네트웤, 모델</vt:lpstr>
      <vt:lpstr>학습</vt:lpstr>
      <vt:lpstr>역전파, 경사하강법</vt:lpstr>
      <vt:lpstr>TensorFlow, Keras</vt:lpstr>
      <vt:lpstr>딥러닝 장단점</vt:lpstr>
      <vt:lpstr>ML과 DL의 선택</vt:lpstr>
      <vt:lpstr>딥러닝 실제 코드</vt:lpstr>
      <vt:lpstr>딥러닝 트렌드</vt:lpstr>
      <vt:lpstr>딥러닝의 큰 단점</vt:lpstr>
      <vt:lpstr>비지도 학습, 강화 학습</vt:lpstr>
      <vt:lpstr>PowerPoint 프레젠테이션</vt:lpstr>
      <vt:lpstr>DNN 적용</vt:lpstr>
      <vt:lpstr>입력</vt:lpstr>
      <vt:lpstr>예측 결과</vt:lpstr>
      <vt:lpstr>학습된 DNN</vt:lpstr>
      <vt:lpstr>시뮬레이션이 가능하면</vt:lpstr>
      <vt:lpstr>PowerPoint 프레젠테이션</vt:lpstr>
      <vt:lpstr>많은 연산량</vt:lpstr>
      <vt:lpstr>GPU</vt:lpstr>
      <vt:lpstr>딥러닝 개발 스택</vt:lpstr>
      <vt:lpstr>TensorFlow와 Keras</vt:lpstr>
      <vt:lpstr>Jupyter Notebook</vt:lpstr>
      <vt:lpstr>Jupyter Notebook</vt:lpstr>
      <vt:lpstr>Colab</vt:lpstr>
      <vt:lpstr>Kaggle</vt:lpstr>
      <vt:lpstr>PowerPoint 프레젠테이션</vt:lpstr>
      <vt:lpstr>Cost Function 종류</vt:lpstr>
      <vt:lpstr>Optimizer 종류</vt:lpstr>
      <vt:lpstr>Overfitting 완화법 종류</vt:lpstr>
      <vt:lpstr>활성화 함수 종류</vt:lpstr>
      <vt:lpstr>학습율</vt:lpstr>
      <vt:lpstr>SoftMax</vt:lpstr>
      <vt:lpstr>Gradient Descent</vt:lpstr>
      <vt:lpstr>BackPropagation</vt:lpstr>
      <vt:lpstr>PowerPoint 프레젠테이션</vt:lpstr>
      <vt:lpstr>활성화 함수</vt:lpstr>
      <vt:lpstr>활성화 함수 적용 여부</vt:lpstr>
      <vt:lpstr>1개의 노드</vt:lpstr>
      <vt:lpstr>2개의 노드</vt:lpstr>
      <vt:lpstr>n개의 노드</vt:lpstr>
      <vt:lpstr>2개의 입력</vt:lpstr>
      <vt:lpstr>2개의 입력</vt:lpstr>
      <vt:lpstr>PowerPoint 프레젠테이션</vt:lpstr>
      <vt:lpstr>IRIS 분류 문제</vt:lpstr>
      <vt:lpstr>모델 구조</vt:lpstr>
      <vt:lpstr>PowerPoint 프레젠테이션</vt:lpstr>
      <vt:lpstr>영상과 픽셀</vt:lpstr>
      <vt:lpstr>픽셀의 값</vt:lpstr>
      <vt:lpstr>픽셀의 값</vt:lpstr>
      <vt:lpstr>픽셀의 값</vt:lpstr>
      <vt:lpstr>영상 데이터</vt:lpstr>
      <vt:lpstr>영상 파일 포멧</vt:lpstr>
      <vt:lpstr>PowerPoint 프레젠테이션</vt:lpstr>
      <vt:lpstr>MNIST 데이터</vt:lpstr>
      <vt:lpstr>MNIST 분류 문제</vt:lpstr>
      <vt:lpstr>DNN MNIST 시뮬레이션</vt:lpstr>
      <vt:lpstr>PowerPoint 프레젠테이션</vt:lpstr>
      <vt:lpstr>CNN(Convolutional NN) 구조</vt:lpstr>
      <vt:lpstr>Convolution Filter</vt:lpstr>
      <vt:lpstr>Convolution Filter - 의미</vt:lpstr>
      <vt:lpstr>전통적인 Convolution Filter</vt:lpstr>
      <vt:lpstr>Convolution 필터 적용</vt:lpstr>
      <vt:lpstr>Convolution 필터링</vt:lpstr>
      <vt:lpstr>Convolution Filter - Stride</vt:lpstr>
      <vt:lpstr>Convolution Filter - Padding</vt:lpstr>
      <vt:lpstr>Max Pooling</vt:lpstr>
      <vt:lpstr>특징 추출과 분류</vt:lpstr>
      <vt:lpstr>CNN 성능</vt:lpstr>
      <vt:lpstr>CNN MNIST 시뮬레이션</vt:lpstr>
      <vt:lpstr>n-depth Conv 필터</vt:lpstr>
      <vt:lpstr>CNN 시각화 자료</vt:lpstr>
      <vt:lpstr>각 conv layer의 출력</vt:lpstr>
      <vt:lpstr>PowerPoint 프레젠테이션</vt:lpstr>
      <vt:lpstr>CIFAR10 데이터</vt:lpstr>
      <vt:lpstr>CIFAR10 분류 문제</vt:lpstr>
      <vt:lpstr>PowerPoint 프레젠테이션</vt:lpstr>
      <vt:lpstr>분류(Classification)</vt:lpstr>
      <vt:lpstr>ImageNet</vt:lpstr>
      <vt:lpstr>분류기 DNN의 입력</vt:lpstr>
      <vt:lpstr>분류기 DNN의 출력</vt:lpstr>
      <vt:lpstr>영상 분류 현황</vt:lpstr>
      <vt:lpstr>ILSVRC</vt:lpstr>
      <vt:lpstr>공개된 모델</vt:lpstr>
      <vt:lpstr>PowerPoint 프레젠테이션</vt:lpstr>
      <vt:lpstr>VGG 16</vt:lpstr>
      <vt:lpstr>VGG16 구조</vt:lpstr>
      <vt:lpstr>VGG16 시뮬레이션</vt:lpstr>
      <vt:lpstr>PowerPoint 프레젠테이션</vt:lpstr>
      <vt:lpstr>CNN의 구조</vt:lpstr>
      <vt:lpstr>우승 모델</vt:lpstr>
      <vt:lpstr>커스텀 데이터</vt:lpstr>
      <vt:lpstr>우승 모델 재활용</vt:lpstr>
      <vt:lpstr>전이 학습</vt:lpstr>
      <vt:lpstr>PowerPoint 프레젠테이션</vt:lpstr>
      <vt:lpstr>데이터 준비</vt:lpstr>
      <vt:lpstr>데이터 준비</vt:lpstr>
      <vt:lpstr>원 VGG 모습</vt:lpstr>
      <vt:lpstr>새로 학습 시의 VGG 모습</vt:lpstr>
      <vt:lpstr>데이터 전처리</vt:lpstr>
      <vt:lpstr>레이블링 데이터</vt:lpstr>
      <vt:lpstr>데이터 증강</vt:lpstr>
      <vt:lpstr>PowerPoint 프레젠테이션</vt:lpstr>
      <vt:lpstr>ResNet</vt:lpstr>
      <vt:lpstr>ResNet 구조</vt:lpstr>
      <vt:lpstr>PowerPoint 프레젠테이션</vt:lpstr>
      <vt:lpstr>U-Net 구조</vt:lpstr>
      <vt:lpstr>U-Net 구조</vt:lpstr>
      <vt:lpstr>U-Net을 사용한 영역 분할(segmentation)</vt:lpstr>
      <vt:lpstr>기타 Segmentation  모델 구조</vt:lpstr>
      <vt:lpstr>기타 Segmentation  모델 구조</vt:lpstr>
      <vt:lpstr>PowerPoint 프레젠테이션</vt:lpstr>
      <vt:lpstr>RNN(Recurrent NN)</vt:lpstr>
      <vt:lpstr>입출력 예</vt:lpstr>
      <vt:lpstr>RNN(Recurrent NN)</vt:lpstr>
      <vt:lpstr>LSTM(Long Short Term Memory)</vt:lpstr>
      <vt:lpstr>PowerPoint 프레젠테이션</vt:lpstr>
      <vt:lpstr>단어를 표현하는 방법</vt:lpstr>
      <vt:lpstr>Word Embedding</vt:lpstr>
      <vt:lpstr>구조</vt:lpstr>
      <vt:lpstr>임베딩된 결과</vt:lpstr>
      <vt:lpstr>PowerPoint 프레젠테이션</vt:lpstr>
      <vt:lpstr>강화 학습</vt:lpstr>
      <vt:lpstr>DQN(Deep Q Network)</vt:lpstr>
      <vt:lpstr>강화학습의 의미</vt:lpstr>
      <vt:lpstr>강화학습 예 - 아타리</vt:lpstr>
      <vt:lpstr>강화학습 예 - 쿠키런</vt:lpstr>
      <vt:lpstr>PowerPoint 프레젠테이션</vt:lpstr>
      <vt:lpstr>GAN 결과 예</vt:lpstr>
      <vt:lpstr>GAN 결과 예</vt:lpstr>
      <vt:lpstr>GAN 결과 예</vt:lpstr>
      <vt:lpstr>GAN 구조</vt:lpstr>
      <vt:lpstr>위조 지폐 비유</vt:lpstr>
      <vt:lpstr>D(Discriminator)의 학습</vt:lpstr>
      <vt:lpstr>연결된 모델</vt:lpstr>
      <vt:lpstr>전이 학습</vt:lpstr>
      <vt:lpstr>F 학습</vt:lpstr>
      <vt:lpstr>GAN의 G 학습</vt:lpstr>
      <vt:lpstr>번갈아 가며 학습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G, D 학습 예</vt:lpstr>
      <vt:lpstr>D의 학습 결과</vt:lpstr>
      <vt:lpstr>G의 학습 결과</vt:lpstr>
      <vt:lpstr>G의 학습 결과</vt:lpstr>
      <vt:lpstr>학습이 완료되면</vt:lpstr>
      <vt:lpstr>GAN의 의미 – 레이블링 데이터 없이</vt:lpstr>
      <vt:lpstr>GAN의 의미 - 생성기 학습을 위한 판별기</vt:lpstr>
      <vt:lpstr>G의 학습</vt:lpstr>
      <vt:lpstr>G의 학습</vt:lpstr>
      <vt:lpstr>잠재 공간의 다른 점</vt:lpstr>
      <vt:lpstr>GAN 다른 예</vt:lpstr>
      <vt:lpstr>잠재 공간 상의 중간 점</vt:lpstr>
      <vt:lpstr>중간 점 다른 예</vt:lpstr>
      <vt:lpstr>PowerPoint 프레젠테이션</vt:lpstr>
      <vt:lpstr>영상 인식(image recognition)</vt:lpstr>
      <vt:lpstr>탐지(detection)와 분류(classification)</vt:lpstr>
      <vt:lpstr>영상 인식 현황</vt:lpstr>
      <vt:lpstr>영상인식 작업 요약</vt:lpstr>
      <vt:lpstr>영상 인식 모델</vt:lpstr>
      <vt:lpstr>영상 인식 모델</vt:lpstr>
      <vt:lpstr>영역 찾기와 분류를 순차적으로</vt:lpstr>
      <vt:lpstr>영역 찾기와 분류를 동시에</vt:lpstr>
      <vt:lpstr>성능</vt:lpstr>
      <vt:lpstr>성능 지표</vt:lpstr>
      <vt:lpstr>성능 지표 - IoU</vt:lpstr>
      <vt:lpstr>성능 지표 - mAP, AR</vt:lpstr>
      <vt:lpstr>PowerPoint 프레젠테이션</vt:lpstr>
      <vt:lpstr>YOLO3</vt:lpstr>
      <vt:lpstr>성능</vt:lpstr>
      <vt:lpstr>탐지 방식</vt:lpstr>
      <vt:lpstr>구조</vt:lpstr>
      <vt:lpstr>각 셀의 탐지</vt:lpstr>
      <vt:lpstr>PowerPoint 프레젠테이션</vt:lpstr>
      <vt:lpstr>SSD</vt:lpstr>
      <vt:lpstr>SSD 구조</vt:lpstr>
      <vt:lpstr>PowerPoint 프레젠테이션</vt:lpstr>
      <vt:lpstr>일반 작업 순서</vt:lpstr>
      <vt:lpstr>CASE : 학습 자체가 안될 경우</vt:lpstr>
      <vt:lpstr>CASE : train loss와 val loss의 큰 차이</vt:lpstr>
      <vt:lpstr>CASE : 오버피팅이 발생한 경우</vt:lpstr>
      <vt:lpstr>drop out, batch normalization 적용시 주의</vt:lpstr>
      <vt:lpstr>CASE : val 로스가 train 로스 보다 작다</vt:lpstr>
      <vt:lpstr>CASE : 너무 튀는 로스</vt:lpstr>
      <vt:lpstr>CASE : 성능이 너무 좋다</vt:lpstr>
      <vt:lpstr>PowerPoint 프레젠테이션</vt:lpstr>
      <vt:lpstr>Image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임도형</cp:lastModifiedBy>
  <cp:revision>723</cp:revision>
  <cp:lastPrinted>2017-06-08T03:54:08Z</cp:lastPrinted>
  <dcterms:created xsi:type="dcterms:W3CDTF">2017-05-08T00:37:53Z</dcterms:created>
  <dcterms:modified xsi:type="dcterms:W3CDTF">2021-08-12T05:30:05Z</dcterms:modified>
</cp:coreProperties>
</file>